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715" r:id="rId4"/>
  </p:sldMasterIdLst>
  <p:notesMasterIdLst>
    <p:notesMasterId r:id="rId27"/>
  </p:notesMasterIdLst>
  <p:handoutMasterIdLst>
    <p:handoutMasterId r:id="rId28"/>
  </p:handoutMasterIdLst>
  <p:sldIdLst>
    <p:sldId id="256" r:id="rId5"/>
    <p:sldId id="270" r:id="rId6"/>
    <p:sldId id="271" r:id="rId7"/>
    <p:sldId id="310" r:id="rId8"/>
    <p:sldId id="307" r:id="rId9"/>
    <p:sldId id="275" r:id="rId10"/>
    <p:sldId id="311" r:id="rId11"/>
    <p:sldId id="276" r:id="rId12"/>
    <p:sldId id="277" r:id="rId13"/>
    <p:sldId id="292" r:id="rId14"/>
    <p:sldId id="312" r:id="rId15"/>
    <p:sldId id="269" r:id="rId16"/>
    <p:sldId id="313" r:id="rId17"/>
    <p:sldId id="314" r:id="rId18"/>
    <p:sldId id="315" r:id="rId19"/>
    <p:sldId id="316" r:id="rId20"/>
    <p:sldId id="288" r:id="rId21"/>
    <p:sldId id="290" r:id="rId22"/>
    <p:sldId id="293" r:id="rId23"/>
    <p:sldId id="317" r:id="rId24"/>
    <p:sldId id="318" r:id="rId25"/>
    <p:sldId id="29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pos="597" userDrawn="1">
          <p15:clr>
            <a:srgbClr val="A4A3A4"/>
          </p15:clr>
        </p15:guide>
        <p15:guide id="4"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657"/>
    <a:srgbClr val="F2F2F2"/>
    <a:srgbClr val="014067"/>
    <a:srgbClr val="3F3F3F"/>
    <a:srgbClr val="014E7D"/>
    <a:srgbClr val="01456F"/>
    <a:srgbClr val="014B79"/>
    <a:srgbClr val="0937C9"/>
    <a:srgbClr val="002774"/>
    <a:srgbClr val="929A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3392" autoAdjust="0"/>
  </p:normalViewPr>
  <p:slideViewPr>
    <p:cSldViewPr snapToGrid="0" showGuides="1">
      <p:cViewPr varScale="1">
        <p:scale>
          <a:sx n="50" d="100"/>
          <a:sy n="50" d="100"/>
        </p:scale>
        <p:origin x="72" y="162"/>
      </p:cViewPr>
      <p:guideLst>
        <p:guide pos="3840"/>
        <p:guide pos="597"/>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BEDA40-91A9-49DC-B402-0EBE674AAEA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8CBB508-5589-42E7-A433-D119AC0FFB7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72BFC85-49E4-447A-A7E3-16153CB2FE2A}" type="datetimeFigureOut">
              <a:rPr lang="en-US" smtClean="0"/>
              <a:t>9/22/2023</a:t>
            </a:fld>
            <a:endParaRPr lang="en-US" dirty="0"/>
          </a:p>
        </p:txBody>
      </p:sp>
      <p:sp>
        <p:nvSpPr>
          <p:cNvPr id="4" name="Footer Placeholder 3">
            <a:extLst>
              <a:ext uri="{FF2B5EF4-FFF2-40B4-BE49-F238E27FC236}">
                <a16:creationId xmlns:a16="http://schemas.microsoft.com/office/drawing/2014/main" id="{E9232ABA-B33A-4B3B-8412-C1773FBF3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AB1832E-3B48-42CB-80A7-CD8E48D52D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1072A3-100F-40A9-915F-8D2D9E6962D8}" type="slidenum">
              <a:rPr lang="en-US" smtClean="0"/>
              <a:t>‹#›</a:t>
            </a:fld>
            <a:endParaRPr lang="en-US" dirty="0"/>
          </a:p>
        </p:txBody>
      </p:sp>
    </p:spTree>
    <p:extLst>
      <p:ext uri="{BB962C8B-B14F-4D97-AF65-F5344CB8AC3E}">
        <p14:creationId xmlns:p14="http://schemas.microsoft.com/office/powerpoint/2010/main" val="513537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71B50E-4C60-4F9E-B773-52059170945B}" type="datetimeFigureOut">
              <a:rPr lang="en-US" noProof="0" smtClean="0"/>
              <a:t>9/22/2023</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230CFA-805A-4FD3-B3A0-DAAA5993DA17}" type="slidenum">
              <a:rPr lang="en-US" noProof="0" smtClean="0"/>
              <a:t>‹#›</a:t>
            </a:fld>
            <a:endParaRPr lang="en-US" noProof="0" dirty="0"/>
          </a:p>
        </p:txBody>
      </p:sp>
    </p:spTree>
    <p:extLst>
      <p:ext uri="{BB962C8B-B14F-4D97-AF65-F5344CB8AC3E}">
        <p14:creationId xmlns:p14="http://schemas.microsoft.com/office/powerpoint/2010/main" val="798927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pdfs.semanticscholar.org/8d16/858268c5c15496aac6c880f9f50afd9640b2.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doi.org/10.1111/j.1365-2729.2010.00369.x"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brill.com/edcollbook/title/56897" TargetMode="External"/><Relationship Id="rId4" Type="http://schemas.openxmlformats.org/officeDocument/2006/relationships/hyperlink" Target="https://doi.org/10.19173/irrodl.v10i5.637"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brill.com/edcollbook/title/56897"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Welcome to this introductory session on open education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session is part of a series of presentations introducing faculty to the world of open education. This session is the first in the series, giving an overview of open education as a philosophy and set of driving principles. The following session on open educational resources applies those principles to our use of teaching resources, and the third session on open pedagogy applies the principles to teaching practices.</a:t>
            </a:r>
          </a:p>
        </p:txBody>
      </p:sp>
      <p:sp>
        <p:nvSpPr>
          <p:cNvPr id="4" name="Slide Number Placeholder 3"/>
          <p:cNvSpPr>
            <a:spLocks noGrp="1"/>
          </p:cNvSpPr>
          <p:nvPr>
            <p:ph type="sldNum" sz="quarter" idx="5"/>
          </p:nvPr>
        </p:nvSpPr>
        <p:spPr/>
        <p:txBody>
          <a:bodyPr/>
          <a:lstStyle/>
          <a:p>
            <a:fld id="{79230CFA-805A-4FD3-B3A0-DAAA5993DA17}" type="slidenum">
              <a:rPr lang="en-US" noProof="0" smtClean="0"/>
              <a:t>1</a:t>
            </a:fld>
            <a:endParaRPr lang="en-US" noProof="0" dirty="0"/>
          </a:p>
        </p:txBody>
      </p:sp>
    </p:spTree>
    <p:extLst>
      <p:ext uri="{BB962C8B-B14F-4D97-AF65-F5344CB8AC3E}">
        <p14:creationId xmlns:p14="http://schemas.microsoft.com/office/powerpoint/2010/main" val="451686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we apply open education to our teaching resources, we get open educational resources, or OERs. How many of you have heard of OERs before?</a:t>
            </a:r>
          </a:p>
          <a:p>
            <a:endParaRPr lang="en-US" dirty="0"/>
          </a:p>
          <a:p>
            <a:r>
              <a:rPr lang="en-US" dirty="0"/>
              <a:t>Open educational resources are teaching and learning materials that are freely available, and either in the public domain or published with an open license that enables users to engage in access, use, repurpose, reuse, and redistribution. Those 5 activities have been renamed and developed into an easier list to remember…</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From Atkins, Brown &amp; Hammond (2007). </a:t>
            </a:r>
            <a:r>
              <a:rPr lang="en-US" i="1" u="sng" dirty="0">
                <a:hlinkClick r:id="rId3"/>
              </a:rPr>
              <a:t>A Review of the Open Educational Resources (OER) Movement: Achievements, Challenges, and New Opportunities</a:t>
            </a:r>
            <a:endParaRPr lang="en-US" sz="1100" i="1" dirty="0"/>
          </a:p>
        </p:txBody>
      </p:sp>
      <p:sp>
        <p:nvSpPr>
          <p:cNvPr id="4" name="Slide Number Placeholder 3"/>
          <p:cNvSpPr>
            <a:spLocks noGrp="1"/>
          </p:cNvSpPr>
          <p:nvPr>
            <p:ph type="sldNum" sz="quarter" idx="5"/>
          </p:nvPr>
        </p:nvSpPr>
        <p:spPr/>
        <p:txBody>
          <a:bodyPr/>
          <a:lstStyle/>
          <a:p>
            <a:fld id="{79230CFA-805A-4FD3-B3A0-DAAA5993DA17}" type="slidenum">
              <a:rPr lang="en-US" noProof="0" smtClean="0"/>
              <a:t>10</a:t>
            </a:fld>
            <a:endParaRPr lang="en-US" noProof="0" dirty="0"/>
          </a:p>
        </p:txBody>
      </p:sp>
    </p:spTree>
    <p:extLst>
      <p:ext uri="{BB962C8B-B14F-4D97-AF65-F5344CB8AC3E}">
        <p14:creationId xmlns:p14="http://schemas.microsoft.com/office/powerpoint/2010/main" val="1129796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…known as the 5Rs. These describe the range of activities that someone can do with a resource.  One of them is that you can,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Retain</a:t>
            </a:r>
            <a:r>
              <a:rPr lang="en-US" sz="1200" b="0" i="0" kern="1200" dirty="0">
                <a:solidFill>
                  <a:schemeClr val="tx1"/>
                </a:solidFill>
                <a:effectLst/>
                <a:latin typeface="+mn-lt"/>
                <a:ea typeface="+mn-ea"/>
                <a:cs typeface="+mn-cs"/>
              </a:rPr>
              <a:t> a copy for your personal archives or reference. To engage in this activity would mean, for example, downloading a copy or creating a duplicate.</a:t>
            </a:r>
          </a:p>
          <a:p>
            <a:endParaRPr lang="en-US" dirty="0"/>
          </a:p>
          <a:p>
            <a:r>
              <a:rPr lang="en-US" sz="1200" b="0" i="0" kern="1200" dirty="0">
                <a:solidFill>
                  <a:schemeClr val="tx1"/>
                </a:solidFill>
                <a:effectLst/>
                <a:latin typeface="+mn-lt"/>
                <a:ea typeface="+mn-ea"/>
                <a:cs typeface="+mn-cs"/>
              </a:rPr>
              <a:t>Another activity is to </a:t>
            </a:r>
            <a:r>
              <a:rPr lang="en-US" sz="1200" b="1" i="0" kern="1200" dirty="0">
                <a:solidFill>
                  <a:schemeClr val="tx1"/>
                </a:solidFill>
                <a:effectLst/>
                <a:latin typeface="+mn-lt"/>
                <a:ea typeface="+mn-ea"/>
                <a:cs typeface="+mn-cs"/>
              </a:rPr>
              <a:t>Reuse</a:t>
            </a:r>
            <a:r>
              <a:rPr lang="en-US" sz="1200" b="0" i="0" kern="1200" dirty="0">
                <a:solidFill>
                  <a:schemeClr val="tx1"/>
                </a:solidFill>
                <a:effectLst/>
                <a:latin typeface="+mn-lt"/>
                <a:ea typeface="+mn-ea"/>
                <a:cs typeface="+mn-cs"/>
              </a:rPr>
              <a:t> the content beyond personal use. For example, using it in a classroom or for a study group.</a:t>
            </a:r>
          </a:p>
          <a:p>
            <a:endParaRPr lang="en-US" sz="1200" b="1"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You could also </a:t>
            </a:r>
            <a:r>
              <a:rPr lang="en-US" sz="1200" b="1" i="0" kern="1200" dirty="0">
                <a:solidFill>
                  <a:schemeClr val="tx1"/>
                </a:solidFill>
                <a:effectLst/>
                <a:latin typeface="+mn-lt"/>
                <a:ea typeface="+mn-ea"/>
                <a:cs typeface="+mn-cs"/>
              </a:rPr>
              <a:t>Revise</a:t>
            </a:r>
            <a:r>
              <a:rPr lang="en-US" sz="1200" b="0" i="0" kern="1200" dirty="0">
                <a:solidFill>
                  <a:schemeClr val="tx1"/>
                </a:solidFill>
                <a:effectLst/>
                <a:latin typeface="+mn-lt"/>
                <a:ea typeface="+mn-ea"/>
                <a:cs typeface="+mn-cs"/>
              </a:rPr>
              <a:t> the content and modify it for your specific needs. So, you could translate it into another language, or update it with new data, or adapt it for a BC or Canadian context that your students might need.</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Remixing</a:t>
            </a:r>
            <a:r>
              <a:rPr lang="en-US" sz="1200" b="0" i="0" kern="1200" dirty="0">
                <a:solidFill>
                  <a:schemeClr val="tx1"/>
                </a:solidFill>
                <a:effectLst/>
                <a:latin typeface="+mn-lt"/>
                <a:ea typeface="+mn-ea"/>
                <a:cs typeface="+mn-cs"/>
              </a:rPr>
              <a:t> means that the content can be adapted with other content to create something new. An example of this would be taking one chapter from one open textbook, and another chapter from a different open textbook, and an openly licensed video, and packaging them together to create your own custom resource.</a:t>
            </a:r>
          </a:p>
          <a:p>
            <a:endParaRPr lang="en-US" sz="1200" b="1"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And the lastly activity is to </a:t>
            </a:r>
            <a:r>
              <a:rPr lang="en-US" sz="1200" b="1" i="0" kern="1200" dirty="0">
                <a:solidFill>
                  <a:schemeClr val="tx1"/>
                </a:solidFill>
                <a:effectLst/>
                <a:latin typeface="+mn-lt"/>
                <a:ea typeface="+mn-ea"/>
                <a:cs typeface="+mn-cs"/>
              </a:rPr>
              <a:t>Redistribute</a:t>
            </a:r>
            <a:r>
              <a:rPr lang="en-US" sz="1200" b="0" i="0" kern="1200" dirty="0">
                <a:solidFill>
                  <a:schemeClr val="tx1"/>
                </a:solidFill>
                <a:effectLst/>
                <a:latin typeface="+mn-lt"/>
                <a:ea typeface="+mn-ea"/>
                <a:cs typeface="+mn-cs"/>
              </a:rPr>
              <a:t> the content, which means that you can share the original or your adapted, customized version. For example, giving copies of the resource to students.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An open educational resource can allow for one, two, three, four, or all five of these activities. This means that when we talk about OERs, there’s actually a spectrum of open-ness. The more of these 5Rs that you are able to use the resource for, the more open it is.  What allows you, or forbids you, from using the resource in these ways is the license that a resource was published under.</a:t>
            </a:r>
            <a:endParaRPr lang="en-US" sz="1200" b="0" i="0" kern="1200" dirty="0">
              <a:solidFill>
                <a:schemeClr val="tx1"/>
              </a:solidFill>
              <a:effectLst/>
              <a:latin typeface="+mn-lt"/>
              <a:cs typeface="Calibri"/>
            </a:endParaRPr>
          </a:p>
          <a:p>
            <a:endParaRPr lang="en-US" dirty="0"/>
          </a:p>
        </p:txBody>
      </p:sp>
      <p:sp>
        <p:nvSpPr>
          <p:cNvPr id="4" name="Slide Number Placeholder 3"/>
          <p:cNvSpPr>
            <a:spLocks noGrp="1"/>
          </p:cNvSpPr>
          <p:nvPr>
            <p:ph type="sldNum" sz="quarter" idx="5"/>
          </p:nvPr>
        </p:nvSpPr>
        <p:spPr/>
        <p:txBody>
          <a:bodyPr/>
          <a:lstStyle/>
          <a:p>
            <a:fld id="{79230CFA-805A-4FD3-B3A0-DAAA5993DA17}" type="slidenum">
              <a:rPr lang="en-US" noProof="0" smtClean="0"/>
              <a:t>11</a:t>
            </a:fld>
            <a:endParaRPr lang="en-US" noProof="0" dirty="0"/>
          </a:p>
        </p:txBody>
      </p:sp>
    </p:spTree>
    <p:extLst>
      <p:ext uri="{BB962C8B-B14F-4D97-AF65-F5344CB8AC3E}">
        <p14:creationId xmlns:p14="http://schemas.microsoft.com/office/powerpoint/2010/main" val="1966245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 not going to get into detail about how the licensing works, but these are Creative Commons licenses, the most common way to mark how a resource can be used to participate in 5R activities. Has anyone seen these images floating around the internet?</a:t>
            </a:r>
          </a:p>
          <a:p>
            <a:endParaRPr lang="en-US" dirty="0"/>
          </a:p>
        </p:txBody>
      </p:sp>
      <p:sp>
        <p:nvSpPr>
          <p:cNvPr id="4" name="Slide Number Placeholder 3"/>
          <p:cNvSpPr>
            <a:spLocks noGrp="1"/>
          </p:cNvSpPr>
          <p:nvPr>
            <p:ph type="sldNum" sz="quarter" idx="5"/>
          </p:nvPr>
        </p:nvSpPr>
        <p:spPr/>
        <p:txBody>
          <a:bodyPr/>
          <a:lstStyle/>
          <a:p>
            <a:fld id="{B6CE4F95-2D15-4F00-B7E6-5B426AB2CF63}" type="slidenum">
              <a:rPr lang="en-US" smtClean="0"/>
              <a:t>12</a:t>
            </a:fld>
            <a:endParaRPr lang="en-US"/>
          </a:p>
        </p:txBody>
      </p:sp>
    </p:spTree>
    <p:extLst>
      <p:ext uri="{BB962C8B-B14F-4D97-AF65-F5344CB8AC3E}">
        <p14:creationId xmlns:p14="http://schemas.microsoft.com/office/powerpoint/2010/main" val="2810069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we apply principles of open education to teaching practices, we get open pedagogy. There are a lot of different definitions of open pedagogy floating around, and depending on your teaching beliefs and style, it will look slightly different, and it will look different when applied to different teaching practices.</a:t>
            </a:r>
          </a:p>
          <a:p>
            <a:endParaRPr lang="en-US" dirty="0"/>
          </a:p>
          <a:p>
            <a:r>
              <a:rPr lang="en-GB" sz="1200" dirty="0"/>
              <a:t>But at it’s core, engaging in open pedagogy practices centres learner agency and consent; centres care and compassion; offers opportunities for justice, equity, diversity, and inclusion (JEDI); embraces students creating content; and provides scaffolding for tools and assignments.</a:t>
            </a:r>
            <a:endParaRPr lang="en-US" dirty="0"/>
          </a:p>
          <a:p>
            <a:endParaRPr lang="en-US" dirty="0"/>
          </a:p>
          <a:p>
            <a:r>
              <a:rPr lang="en-US" dirty="0"/>
              <a:t>The basic characteristics to look out for to know that you’re engaging in open pedagogy are</a:t>
            </a:r>
          </a:p>
          <a:p>
            <a:endParaRPr lang="en-US" dirty="0"/>
          </a:p>
        </p:txBody>
      </p:sp>
      <p:sp>
        <p:nvSpPr>
          <p:cNvPr id="4" name="Slide Number Placeholder 3"/>
          <p:cNvSpPr>
            <a:spLocks noGrp="1"/>
          </p:cNvSpPr>
          <p:nvPr>
            <p:ph type="sldNum" sz="quarter" idx="5"/>
          </p:nvPr>
        </p:nvSpPr>
        <p:spPr/>
        <p:txBody>
          <a:bodyPr/>
          <a:lstStyle/>
          <a:p>
            <a:fld id="{79230CFA-805A-4FD3-B3A0-DAAA5993DA17}" type="slidenum">
              <a:rPr lang="en-US" noProof="0" smtClean="0"/>
              <a:t>13</a:t>
            </a:fld>
            <a:endParaRPr lang="en-US" noProof="0" dirty="0"/>
          </a:p>
        </p:txBody>
      </p:sp>
    </p:spTree>
    <p:extLst>
      <p:ext uri="{BB962C8B-B14F-4D97-AF65-F5344CB8AC3E}">
        <p14:creationId xmlns:p14="http://schemas.microsoft.com/office/powerpoint/2010/main" val="3853140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your teaching practice are</a:t>
            </a:r>
          </a:p>
          <a:p>
            <a:endParaRPr lang="en-US" dirty="0"/>
          </a:p>
          <a:p>
            <a:pPr marL="171450" indent="-171450">
              <a:buFont typeface="Arial" panose="020B0604020202020204" pitchFamily="34" charset="0"/>
              <a:buChar char="•"/>
            </a:pPr>
            <a:r>
              <a:rPr lang="en-US" dirty="0"/>
              <a:t>Incorporating feedback</a:t>
            </a:r>
          </a:p>
          <a:p>
            <a:pPr marL="171450" indent="-171450">
              <a:buFont typeface="Arial" panose="020B0604020202020204" pitchFamily="34" charset="0"/>
              <a:buChar char="•"/>
            </a:pPr>
            <a:r>
              <a:rPr lang="en-US" dirty="0"/>
              <a:t>Providing options</a:t>
            </a:r>
          </a:p>
          <a:p>
            <a:pPr marL="171450" indent="-171450">
              <a:buFont typeface="Arial" panose="020B0604020202020204" pitchFamily="34" charset="0"/>
              <a:buChar char="•"/>
            </a:pPr>
            <a:r>
              <a:rPr lang="en-US" dirty="0"/>
              <a:t>Encouraging ownership</a:t>
            </a:r>
          </a:p>
          <a:p>
            <a:pPr marL="171450" indent="-171450">
              <a:buFont typeface="Arial" panose="020B0604020202020204" pitchFamily="34" charset="0"/>
              <a:buChar char="•"/>
            </a:pPr>
            <a:r>
              <a:rPr lang="en-US" dirty="0"/>
              <a:t>Having value beyond knowledge</a:t>
            </a:r>
          </a:p>
          <a:p>
            <a:pPr marL="171450" indent="-171450">
              <a:buFont typeface="Arial" panose="020B0604020202020204" pitchFamily="34" charset="0"/>
              <a:buChar char="•"/>
            </a:pPr>
            <a:r>
              <a:rPr lang="en-US" dirty="0"/>
              <a:t>Sharing with others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Then you are engaging in open pedagogy. These characteristics can be applied to any teaching practice, to varying amounts. You might find that some characteristics aren’t appropriate for a particular teaching practice but are great for others.</a:t>
            </a:r>
          </a:p>
        </p:txBody>
      </p:sp>
      <p:sp>
        <p:nvSpPr>
          <p:cNvPr id="4" name="Slide Number Placeholder 3"/>
          <p:cNvSpPr>
            <a:spLocks noGrp="1"/>
          </p:cNvSpPr>
          <p:nvPr>
            <p:ph type="sldNum" sz="quarter" idx="5"/>
          </p:nvPr>
        </p:nvSpPr>
        <p:spPr/>
        <p:txBody>
          <a:bodyPr/>
          <a:lstStyle/>
          <a:p>
            <a:fld id="{79230CFA-805A-4FD3-B3A0-DAAA5993DA17}" type="slidenum">
              <a:rPr lang="en-US" noProof="0" smtClean="0"/>
              <a:t>14</a:t>
            </a:fld>
            <a:endParaRPr lang="en-US" noProof="0" dirty="0"/>
          </a:p>
        </p:txBody>
      </p:sp>
    </p:spTree>
    <p:extLst>
      <p:ext uri="{BB962C8B-B14F-4D97-AF65-F5344CB8AC3E}">
        <p14:creationId xmlns:p14="http://schemas.microsoft.com/office/powerpoint/2010/main" val="18689282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a few examples of open pedagogy practices.</a:t>
            </a:r>
          </a:p>
          <a:p>
            <a:endParaRPr lang="en-US" dirty="0"/>
          </a:p>
          <a:p>
            <a:r>
              <a:rPr lang="en-US" dirty="0"/>
              <a:t>Incorporating student work into the creation of an open educational resource</a:t>
            </a:r>
          </a:p>
          <a:p>
            <a:endParaRPr lang="en-US" dirty="0"/>
          </a:p>
          <a:p>
            <a:r>
              <a:rPr lang="en-US" dirty="0"/>
              <a:t>Having students co-create the course structure and content by giving students choices during their assignments, having students create the rubric for their assignments, or asking your class to create the syllabus together.</a:t>
            </a:r>
          </a:p>
          <a:p>
            <a:endParaRPr lang="en-US" dirty="0"/>
          </a:p>
          <a:p>
            <a:r>
              <a:rPr lang="en-US" dirty="0"/>
              <a:t>Lastly, even just asked students for feedback about their assignments to find out whether there were any barriers they faced and using that information to re-design the assignment for next time.</a:t>
            </a:r>
          </a:p>
        </p:txBody>
      </p:sp>
      <p:sp>
        <p:nvSpPr>
          <p:cNvPr id="4" name="Slide Number Placeholder 3"/>
          <p:cNvSpPr>
            <a:spLocks noGrp="1"/>
          </p:cNvSpPr>
          <p:nvPr>
            <p:ph type="sldNum" sz="quarter" idx="5"/>
          </p:nvPr>
        </p:nvSpPr>
        <p:spPr/>
        <p:txBody>
          <a:bodyPr/>
          <a:lstStyle/>
          <a:p>
            <a:fld id="{79230CFA-805A-4FD3-B3A0-DAAA5993DA17}" type="slidenum">
              <a:rPr lang="en-US" noProof="0" smtClean="0"/>
              <a:t>15</a:t>
            </a:fld>
            <a:endParaRPr lang="en-US" noProof="0" dirty="0"/>
          </a:p>
        </p:txBody>
      </p:sp>
    </p:spTree>
    <p:extLst>
      <p:ext uri="{BB962C8B-B14F-4D97-AF65-F5344CB8AC3E}">
        <p14:creationId xmlns:p14="http://schemas.microsoft.com/office/powerpoint/2010/main" val="16385920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open pedagogy is also a spectrum – the more of these characteristics you are employing in your class, the more you are engaging in open pedagogy.</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By engaging in open pedagogy, we are inviting students to engage more meaningfully and creating space for students to insert more of themselves into their learning. This has always been possible for keen and interested students, but explicitly designing pathways and presenting alternatives has the potential to draw in students who wouldn’t otherwise have taken the initiative or feel uncomfortable going outside of the implicit boundaries of traditional assignments.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9230CFA-805A-4FD3-B3A0-DAAA5993DA17}" type="slidenum">
              <a:rPr lang="en-US" noProof="0" smtClean="0"/>
              <a:t>16</a:t>
            </a:fld>
            <a:endParaRPr lang="en-US" noProof="0" dirty="0"/>
          </a:p>
        </p:txBody>
      </p:sp>
    </p:spTree>
    <p:extLst>
      <p:ext uri="{BB962C8B-B14F-4D97-AF65-F5344CB8AC3E}">
        <p14:creationId xmlns:p14="http://schemas.microsoft.com/office/powerpoint/2010/main" val="22519285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lastly I want to touch briefly on other aspects of education that we can apply the principles of open education to.</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Open access refers to publishing scholarly work under open licenses so that they aren’t locked behind publisher platforms and are freely available for everyone to access. At KPU, the library is able to support faculty to publish open access.</a:t>
            </a:r>
          </a:p>
          <a:p>
            <a:endParaRPr lang="en-US" dirty="0"/>
          </a:p>
          <a:p>
            <a:r>
              <a:rPr lang="en-US" dirty="0"/>
              <a:t>Open data is data that is openly licensed so that it can be freely used, re-used and redistributed by anyone.</a:t>
            </a:r>
          </a:p>
          <a:p>
            <a:endParaRPr lang="en-US" dirty="0"/>
          </a:p>
          <a:p>
            <a:r>
              <a:rPr lang="en-US" dirty="0"/>
              <a:t>And lastly Open source, which is software development that makes source code that is freely available for possible modification and redistribution. </a:t>
            </a:r>
          </a:p>
          <a:p>
            <a:endParaRPr lang="en-US" dirty="0"/>
          </a:p>
          <a:p>
            <a:r>
              <a:rPr lang="en-US" dirty="0"/>
              <a:t>You may find sometimes that these are all grouped together under the umbrella of “Open science”.</a:t>
            </a:r>
          </a:p>
          <a:p>
            <a:endParaRPr lang="en-US" dirty="0"/>
          </a:p>
        </p:txBody>
      </p:sp>
      <p:sp>
        <p:nvSpPr>
          <p:cNvPr id="4" name="Slide Number Placeholder 3"/>
          <p:cNvSpPr>
            <a:spLocks noGrp="1"/>
          </p:cNvSpPr>
          <p:nvPr>
            <p:ph type="sldNum" sz="quarter" idx="5"/>
          </p:nvPr>
        </p:nvSpPr>
        <p:spPr/>
        <p:txBody>
          <a:bodyPr/>
          <a:lstStyle/>
          <a:p>
            <a:fld id="{79230CFA-805A-4FD3-B3A0-DAAA5993DA17}" type="slidenum">
              <a:rPr lang="en-US" noProof="0" smtClean="0"/>
              <a:t>17</a:t>
            </a:fld>
            <a:endParaRPr lang="en-US" noProof="0" dirty="0"/>
          </a:p>
        </p:txBody>
      </p:sp>
    </p:spTree>
    <p:extLst>
      <p:ext uri="{BB962C8B-B14F-4D97-AF65-F5344CB8AC3E}">
        <p14:creationId xmlns:p14="http://schemas.microsoft.com/office/powerpoint/2010/main" val="27254576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let’s do a brief recap of everything that I covered today</a:t>
            </a:r>
          </a:p>
        </p:txBody>
      </p:sp>
      <p:sp>
        <p:nvSpPr>
          <p:cNvPr id="4" name="Slide Number Placeholder 3"/>
          <p:cNvSpPr>
            <a:spLocks noGrp="1"/>
          </p:cNvSpPr>
          <p:nvPr>
            <p:ph type="sldNum" sz="quarter" idx="5"/>
          </p:nvPr>
        </p:nvSpPr>
        <p:spPr/>
        <p:txBody>
          <a:bodyPr/>
          <a:lstStyle/>
          <a:p>
            <a:fld id="{79230CFA-805A-4FD3-B3A0-DAAA5993DA17}" type="slidenum">
              <a:rPr lang="en-US" noProof="0" smtClean="0"/>
              <a:t>18</a:t>
            </a:fld>
            <a:endParaRPr lang="en-US" noProof="0" dirty="0"/>
          </a:p>
        </p:txBody>
      </p:sp>
    </p:spTree>
    <p:extLst>
      <p:ext uri="{BB962C8B-B14F-4D97-AF65-F5344CB8AC3E}">
        <p14:creationId xmlns:p14="http://schemas.microsoft.com/office/powerpoint/2010/main" val="8146204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Open Education as a philosophy and movements is lowering barriers to people’s right to an education</a:t>
            </a:r>
          </a:p>
        </p:txBody>
      </p:sp>
      <p:sp>
        <p:nvSpPr>
          <p:cNvPr id="4" name="Slide Number Placeholder 3"/>
          <p:cNvSpPr>
            <a:spLocks noGrp="1"/>
          </p:cNvSpPr>
          <p:nvPr>
            <p:ph type="sldNum" sz="quarter" idx="5"/>
          </p:nvPr>
        </p:nvSpPr>
        <p:spPr/>
        <p:txBody>
          <a:bodyPr/>
          <a:lstStyle/>
          <a:p>
            <a:fld id="{79230CFA-805A-4FD3-B3A0-DAAA5993DA17}" type="slidenum">
              <a:rPr lang="en-US" noProof="0" smtClean="0"/>
              <a:t>19</a:t>
            </a:fld>
            <a:endParaRPr lang="en-US" noProof="0" dirty="0"/>
          </a:p>
        </p:txBody>
      </p:sp>
    </p:spTree>
    <p:extLst>
      <p:ext uri="{BB962C8B-B14F-4D97-AF65-F5344CB8AC3E}">
        <p14:creationId xmlns:p14="http://schemas.microsoft.com/office/powerpoint/2010/main" val="1643556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 I’m going to cover what is open education, what are the driving principles behind this work, and give a few examples of how people can engage in open education in many different areas of academia.</a:t>
            </a:r>
          </a:p>
          <a:p>
            <a:endParaRPr lang="en-US" dirty="0"/>
          </a:p>
        </p:txBody>
      </p:sp>
      <p:sp>
        <p:nvSpPr>
          <p:cNvPr id="4" name="Slide Number Placeholder 3"/>
          <p:cNvSpPr>
            <a:spLocks noGrp="1"/>
          </p:cNvSpPr>
          <p:nvPr>
            <p:ph type="sldNum" sz="quarter" idx="5"/>
          </p:nvPr>
        </p:nvSpPr>
        <p:spPr/>
        <p:txBody>
          <a:bodyPr/>
          <a:lstStyle/>
          <a:p>
            <a:fld id="{79230CFA-805A-4FD3-B3A0-DAAA5993DA17}" type="slidenum">
              <a:rPr lang="en-US" noProof="0" smtClean="0"/>
              <a:t>2</a:t>
            </a:fld>
            <a:endParaRPr lang="en-US" noProof="0" dirty="0"/>
          </a:p>
        </p:txBody>
      </p:sp>
    </p:spTree>
    <p:extLst>
      <p:ext uri="{BB962C8B-B14F-4D97-AF65-F5344CB8AC3E}">
        <p14:creationId xmlns:p14="http://schemas.microsoft.com/office/powerpoint/2010/main" val="5064817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work manifests in a variety of ways, but usually it involves building opportunities for learners to access education, resources, and scholarship, for learners to collaborate with others, to create and co-create knowledge, and to integrate the knowledge gained inside and outside of the classroom.</a:t>
            </a:r>
          </a:p>
        </p:txBody>
      </p:sp>
      <p:sp>
        <p:nvSpPr>
          <p:cNvPr id="4" name="Slide Number Placeholder 3"/>
          <p:cNvSpPr>
            <a:spLocks noGrp="1"/>
          </p:cNvSpPr>
          <p:nvPr>
            <p:ph type="sldNum" sz="quarter" idx="5"/>
          </p:nvPr>
        </p:nvSpPr>
        <p:spPr/>
        <p:txBody>
          <a:bodyPr/>
          <a:lstStyle/>
          <a:p>
            <a:fld id="{79230CFA-805A-4FD3-B3A0-DAAA5993DA17}" type="slidenum">
              <a:rPr lang="en-US" noProof="0" smtClean="0"/>
              <a:t>20</a:t>
            </a:fld>
            <a:endParaRPr lang="en-US" noProof="0" dirty="0"/>
          </a:p>
        </p:txBody>
      </p:sp>
    </p:spTree>
    <p:extLst>
      <p:ext uri="{BB962C8B-B14F-4D97-AF65-F5344CB8AC3E}">
        <p14:creationId xmlns:p14="http://schemas.microsoft.com/office/powerpoint/2010/main" val="38393068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lastly, you can apply these principles to different aspects of education such as what resources you teach with, how you teach, and sharing your research and knowledge with others.</a:t>
            </a:r>
          </a:p>
        </p:txBody>
      </p:sp>
      <p:sp>
        <p:nvSpPr>
          <p:cNvPr id="4" name="Slide Number Placeholder 3"/>
          <p:cNvSpPr>
            <a:spLocks noGrp="1"/>
          </p:cNvSpPr>
          <p:nvPr>
            <p:ph type="sldNum" sz="quarter" idx="5"/>
          </p:nvPr>
        </p:nvSpPr>
        <p:spPr/>
        <p:txBody>
          <a:bodyPr/>
          <a:lstStyle/>
          <a:p>
            <a:fld id="{79230CFA-805A-4FD3-B3A0-DAAA5993DA17}" type="slidenum">
              <a:rPr lang="en-US" noProof="0" smtClean="0"/>
              <a:t>21</a:t>
            </a:fld>
            <a:endParaRPr lang="en-US" noProof="0" dirty="0"/>
          </a:p>
        </p:txBody>
      </p:sp>
    </p:spTree>
    <p:extLst>
      <p:ext uri="{BB962C8B-B14F-4D97-AF65-F5344CB8AC3E}">
        <p14:creationId xmlns:p14="http://schemas.microsoft.com/office/powerpoint/2010/main" val="40584260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watching!</a:t>
            </a:r>
          </a:p>
        </p:txBody>
      </p:sp>
      <p:sp>
        <p:nvSpPr>
          <p:cNvPr id="4" name="Slide Number Placeholder 3"/>
          <p:cNvSpPr>
            <a:spLocks noGrp="1"/>
          </p:cNvSpPr>
          <p:nvPr>
            <p:ph type="sldNum" sz="quarter" idx="5"/>
          </p:nvPr>
        </p:nvSpPr>
        <p:spPr/>
        <p:txBody>
          <a:bodyPr/>
          <a:lstStyle/>
          <a:p>
            <a:fld id="{79230CFA-805A-4FD3-B3A0-DAAA5993DA17}" type="slidenum">
              <a:rPr lang="en-US" noProof="0" smtClean="0"/>
              <a:t>22</a:t>
            </a:fld>
            <a:endParaRPr lang="en-US" noProof="0" dirty="0"/>
          </a:p>
        </p:txBody>
      </p:sp>
    </p:spTree>
    <p:extLst>
      <p:ext uri="{BB962C8B-B14F-4D97-AF65-F5344CB8AC3E}">
        <p14:creationId xmlns:p14="http://schemas.microsoft.com/office/powerpoint/2010/main" val="204745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let’s lay the foundation of what open education is.</a:t>
            </a:r>
          </a:p>
        </p:txBody>
      </p:sp>
      <p:sp>
        <p:nvSpPr>
          <p:cNvPr id="4" name="Slide Number Placeholder 3"/>
          <p:cNvSpPr>
            <a:spLocks noGrp="1"/>
          </p:cNvSpPr>
          <p:nvPr>
            <p:ph type="sldNum" sz="quarter" idx="5"/>
          </p:nvPr>
        </p:nvSpPr>
        <p:spPr/>
        <p:txBody>
          <a:bodyPr/>
          <a:lstStyle/>
          <a:p>
            <a:fld id="{79230CFA-805A-4FD3-B3A0-DAAA5993DA17}" type="slidenum">
              <a:rPr lang="en-US" noProof="0" smtClean="0"/>
              <a:t>3</a:t>
            </a:fld>
            <a:endParaRPr lang="en-US" noProof="0" dirty="0"/>
          </a:p>
        </p:txBody>
      </p:sp>
    </p:spTree>
    <p:extLst>
      <p:ext uri="{BB962C8B-B14F-4D97-AF65-F5344CB8AC3E}">
        <p14:creationId xmlns:p14="http://schemas.microsoft.com/office/powerpoint/2010/main" val="3928081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Open education starts with a core philosophy that education is a fundamental human right. However, there are many different barriers that limit access to and limit engagement with education for many individuals and groups. These include physical circumstances, geographic remoteness, financial constraints, technological barriers, and/or cultural or social norms for particular individuals and groups.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From </a:t>
            </a:r>
            <a:r>
              <a:rPr lang="en-US" i="1" dirty="0">
                <a:hlinkClick r:id="rId3"/>
              </a:rPr>
              <a:t>Brown &amp; </a:t>
            </a:r>
            <a:r>
              <a:rPr lang="en-US" i="1" dirty="0" err="1">
                <a:hlinkClick r:id="rId3"/>
              </a:rPr>
              <a:t>Czerniewicz</a:t>
            </a:r>
            <a:r>
              <a:rPr lang="en-US" i="1" dirty="0">
                <a:hlinkClick r:id="rId3"/>
              </a:rPr>
              <a:t>, 2010</a:t>
            </a:r>
            <a:r>
              <a:rPr lang="en-US" i="1" dirty="0"/>
              <a:t>; </a:t>
            </a:r>
            <a:r>
              <a:rPr lang="en-US" sz="1200" b="0" i="1" u="none" strike="noStrike" kern="1200" dirty="0">
                <a:solidFill>
                  <a:schemeClr val="tx1"/>
                </a:solidFill>
                <a:effectLst/>
                <a:latin typeface="+mn-lt"/>
                <a:ea typeface="+mn-ea"/>
                <a:cs typeface="+mn-cs"/>
                <a:hlinkClick r:id="rId4"/>
              </a:rPr>
              <a:t>Lane, 2009</a:t>
            </a:r>
            <a:r>
              <a:rPr lang="en-US" sz="1200" b="0" i="1" u="none" strike="noStrike" kern="1200" dirty="0">
                <a:solidFill>
                  <a:schemeClr val="tx1"/>
                </a:solidFill>
                <a:effectLst/>
                <a:latin typeface="+mn-lt"/>
                <a:ea typeface="+mn-ea"/>
                <a:cs typeface="+mn-cs"/>
              </a:rPr>
              <a:t>, found in </a:t>
            </a:r>
            <a:r>
              <a:rPr lang="en-US" sz="1200" i="1" dirty="0"/>
              <a:t>Cronin, C. (2019). Open education: Walking a critical path. In D. Conrad, &amp; P. Prinsloo (Eds.), </a:t>
            </a:r>
            <a:r>
              <a:rPr lang="en-US" sz="1200" i="1" dirty="0">
                <a:hlinkClick r:id="rId5"/>
              </a:rPr>
              <a:t>Open(</a:t>
            </a:r>
            <a:r>
              <a:rPr lang="en-US" sz="1200" i="1" dirty="0" err="1">
                <a:hlinkClick r:id="rId5"/>
              </a:rPr>
              <a:t>ing</a:t>
            </a:r>
            <a:r>
              <a:rPr lang="en-US" sz="1200" i="1" dirty="0">
                <a:hlinkClick r:id="rId5"/>
              </a:rPr>
              <a:t>) Education: Theory and Practice</a:t>
            </a:r>
            <a:r>
              <a:rPr lang="en-US" sz="1200" i="1" dirty="0"/>
              <a:t>. Leiden: Brill.</a:t>
            </a: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p>
        </p:txBody>
      </p:sp>
      <p:sp>
        <p:nvSpPr>
          <p:cNvPr id="4" name="Slide Number Placeholder 3"/>
          <p:cNvSpPr>
            <a:spLocks noGrp="1"/>
          </p:cNvSpPr>
          <p:nvPr>
            <p:ph type="sldNum" sz="quarter" idx="5"/>
          </p:nvPr>
        </p:nvSpPr>
        <p:spPr/>
        <p:txBody>
          <a:bodyPr/>
          <a:lstStyle/>
          <a:p>
            <a:fld id="{79230CFA-805A-4FD3-B3A0-DAAA5993DA17}" type="slidenum">
              <a:rPr lang="en-US" noProof="0" smtClean="0"/>
              <a:t>4</a:t>
            </a:fld>
            <a:endParaRPr lang="en-US" noProof="0" dirty="0"/>
          </a:p>
        </p:txBody>
      </p:sp>
    </p:spTree>
    <p:extLst>
      <p:ext uri="{BB962C8B-B14F-4D97-AF65-F5344CB8AC3E}">
        <p14:creationId xmlns:p14="http://schemas.microsoft.com/office/powerpoint/2010/main" val="699471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Open education seeks to eliminate as many of these barriers as possible, with the aim of improving educational access, effectiveness, and equality.</a:t>
            </a:r>
          </a:p>
        </p:txBody>
      </p:sp>
      <p:sp>
        <p:nvSpPr>
          <p:cNvPr id="4" name="Slide Number Placeholder 3"/>
          <p:cNvSpPr>
            <a:spLocks noGrp="1"/>
          </p:cNvSpPr>
          <p:nvPr>
            <p:ph type="sldNum" sz="quarter" idx="5"/>
          </p:nvPr>
        </p:nvSpPr>
        <p:spPr/>
        <p:txBody>
          <a:bodyPr/>
          <a:lstStyle/>
          <a:p>
            <a:fld id="{79230CFA-805A-4FD3-B3A0-DAAA5993DA17}" type="slidenum">
              <a:rPr lang="en-US" noProof="0" smtClean="0"/>
              <a:t>5</a:t>
            </a:fld>
            <a:endParaRPr lang="en-US" noProof="0" dirty="0"/>
          </a:p>
        </p:txBody>
      </p:sp>
    </p:spTree>
    <p:extLst>
      <p:ext uri="{BB962C8B-B14F-4D97-AF65-F5344CB8AC3E}">
        <p14:creationId xmlns:p14="http://schemas.microsoft.com/office/powerpoint/2010/main" val="3233605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concept of Open education as a philosophy or set of goals is simple, but applying them can quickly get very open and nebulous, depending on your personal teaching philosophy and style, but there are some core principles that are found in most open educational practices.</a:t>
            </a:r>
          </a:p>
        </p:txBody>
      </p:sp>
      <p:sp>
        <p:nvSpPr>
          <p:cNvPr id="4" name="Slide Number Placeholder 3"/>
          <p:cNvSpPr>
            <a:spLocks noGrp="1"/>
          </p:cNvSpPr>
          <p:nvPr>
            <p:ph type="sldNum" sz="quarter" idx="5"/>
          </p:nvPr>
        </p:nvSpPr>
        <p:spPr/>
        <p:txBody>
          <a:bodyPr/>
          <a:lstStyle/>
          <a:p>
            <a:fld id="{79230CFA-805A-4FD3-B3A0-DAAA5993DA17}" type="slidenum">
              <a:rPr lang="en-US" noProof="0" smtClean="0"/>
              <a:t>6</a:t>
            </a:fld>
            <a:endParaRPr lang="en-US" noProof="0" dirty="0"/>
          </a:p>
        </p:txBody>
      </p:sp>
    </p:spTree>
    <p:extLst>
      <p:ext uri="{BB962C8B-B14F-4D97-AF65-F5344CB8AC3E}">
        <p14:creationId xmlns:p14="http://schemas.microsoft.com/office/powerpoint/2010/main" val="4074501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Open education is most often used in these four ways, by building opportunities for learners to access education, teaching resources, and scholarship, opportunities for collaboration, opportunities to create knowledge instead of passively receiving it, and opportunities to integrate knowledge gained inside the classroom and outside of the classroom.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principles overlap with many other education frameworks, such as active learning, and when we dive into the specific approaches there’s overlap with Universal Design for Learning and more.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 we’ve got these open education principles of access, collaboration, creation, and integration, and now we can apply them to different teaching practices and different areas of education.</a:t>
            </a:r>
          </a:p>
          <a:p>
            <a:endParaRPr lang="en-US" dirty="0"/>
          </a:p>
          <a:p>
            <a:endParaRPr lang="en-US" dirty="0"/>
          </a:p>
          <a:p>
            <a:r>
              <a:rPr lang="en-US" sz="1200" i="1" dirty="0"/>
              <a:t>From Cronin, C. (2019). Open education: Walking a critical path. In D. Conrad, &amp; P. Prinsloo (Eds.), </a:t>
            </a:r>
            <a:r>
              <a:rPr lang="en-US" sz="1200" i="1" dirty="0">
                <a:hlinkClick r:id="rId3"/>
              </a:rPr>
              <a:t>Open(</a:t>
            </a:r>
            <a:r>
              <a:rPr lang="en-US" sz="1200" i="1" dirty="0" err="1">
                <a:hlinkClick r:id="rId3"/>
              </a:rPr>
              <a:t>ing</a:t>
            </a:r>
            <a:r>
              <a:rPr lang="en-US" sz="1200" i="1" dirty="0">
                <a:hlinkClick r:id="rId3"/>
              </a:rPr>
              <a:t>) Education: Theory and Practice</a:t>
            </a:r>
            <a:r>
              <a:rPr lang="en-US" sz="1200" i="1" dirty="0"/>
              <a:t>. Leiden: Brill.</a:t>
            </a:r>
            <a:endParaRPr lang="en-US" i="1" dirty="0"/>
          </a:p>
        </p:txBody>
      </p:sp>
      <p:sp>
        <p:nvSpPr>
          <p:cNvPr id="4" name="Slide Number Placeholder 3"/>
          <p:cNvSpPr>
            <a:spLocks noGrp="1"/>
          </p:cNvSpPr>
          <p:nvPr>
            <p:ph type="sldNum" sz="quarter" idx="5"/>
          </p:nvPr>
        </p:nvSpPr>
        <p:spPr/>
        <p:txBody>
          <a:bodyPr/>
          <a:lstStyle/>
          <a:p>
            <a:fld id="{79230CFA-805A-4FD3-B3A0-DAAA5993DA17}" type="slidenum">
              <a:rPr lang="en-US" noProof="0" smtClean="0"/>
              <a:t>7</a:t>
            </a:fld>
            <a:endParaRPr lang="en-US" noProof="0" dirty="0"/>
          </a:p>
        </p:txBody>
      </p:sp>
    </p:spTree>
    <p:extLst>
      <p:ext uri="{BB962C8B-B14F-4D97-AF65-F5344CB8AC3E}">
        <p14:creationId xmlns:p14="http://schemas.microsoft.com/office/powerpoint/2010/main" val="3074686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these practices can be applied to many different educational practices and areas, we can loosely group them into 3 categories</a:t>
            </a:r>
          </a:p>
        </p:txBody>
      </p:sp>
      <p:sp>
        <p:nvSpPr>
          <p:cNvPr id="4" name="Slide Number Placeholder 3"/>
          <p:cNvSpPr>
            <a:spLocks noGrp="1"/>
          </p:cNvSpPr>
          <p:nvPr>
            <p:ph type="sldNum" sz="quarter" idx="5"/>
          </p:nvPr>
        </p:nvSpPr>
        <p:spPr/>
        <p:txBody>
          <a:bodyPr/>
          <a:lstStyle/>
          <a:p>
            <a:fld id="{79230CFA-805A-4FD3-B3A0-DAAA5993DA17}" type="slidenum">
              <a:rPr lang="en-US" noProof="0" smtClean="0"/>
              <a:t>8</a:t>
            </a:fld>
            <a:endParaRPr lang="en-US" noProof="0" dirty="0"/>
          </a:p>
        </p:txBody>
      </p:sp>
    </p:spTree>
    <p:extLst>
      <p:ext uri="{BB962C8B-B14F-4D97-AF65-F5344CB8AC3E}">
        <p14:creationId xmlns:p14="http://schemas.microsoft.com/office/powerpoint/2010/main" val="1328082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 I’m going to focus on how to apply them to teaching resources and teaching practices since KPU has supports in place for assisting faculty to engage in those practices. I’ll talk a little bit at the end about applying them to scholarship, but won’t get too in depth.</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 let’s take these principles of access, collaboration, creation, and integration and apply them to these areas.</a:t>
            </a:r>
          </a:p>
          <a:p>
            <a:endParaRPr lang="en-US" dirty="0"/>
          </a:p>
        </p:txBody>
      </p:sp>
      <p:sp>
        <p:nvSpPr>
          <p:cNvPr id="4" name="Slide Number Placeholder 3"/>
          <p:cNvSpPr>
            <a:spLocks noGrp="1"/>
          </p:cNvSpPr>
          <p:nvPr>
            <p:ph type="sldNum" sz="quarter" idx="5"/>
          </p:nvPr>
        </p:nvSpPr>
        <p:spPr/>
        <p:txBody>
          <a:bodyPr/>
          <a:lstStyle/>
          <a:p>
            <a:fld id="{79230CFA-805A-4FD3-B3A0-DAAA5993DA17}" type="slidenum">
              <a:rPr lang="en-US" noProof="0" smtClean="0"/>
              <a:t>9</a:t>
            </a:fld>
            <a:endParaRPr lang="en-US" noProof="0" dirty="0"/>
          </a:p>
        </p:txBody>
      </p:sp>
    </p:spTree>
    <p:extLst>
      <p:ext uri="{BB962C8B-B14F-4D97-AF65-F5344CB8AC3E}">
        <p14:creationId xmlns:p14="http://schemas.microsoft.com/office/powerpoint/2010/main" val="41524551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sv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hyperlink" Target="https://creativecommons.org/licenses/by-sa/4.0/" TargetMode="External"/><Relationship Id="rId4" Type="http://schemas.openxmlformats.org/officeDocument/2006/relationships/hyperlink" Target="https://www.kpu.ca/teaching-and-learning/"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Hexagon 11">
            <a:extLst>
              <a:ext uri="{FF2B5EF4-FFF2-40B4-BE49-F238E27FC236}">
                <a16:creationId xmlns:a16="http://schemas.microsoft.com/office/drawing/2014/main" id="{DA43C6E0-5A6F-4694-86D1-D4DD7C1BF3EE}"/>
              </a:ext>
            </a:extLst>
          </p:cNvPr>
          <p:cNvSpPr/>
          <p:nvPr/>
        </p:nvSpPr>
        <p:spPr>
          <a:xfrm>
            <a:off x="10282911" y="2336038"/>
            <a:ext cx="2409831" cy="1913308"/>
          </a:xfrm>
          <a:prstGeom prst="hexagon">
            <a:avLst/>
          </a:prstGeom>
          <a:solidFill>
            <a:schemeClr val="accent3"/>
          </a:solidFill>
          <a:ln>
            <a:noFill/>
          </a:ln>
          <a:effectLst>
            <a:outerShdw blurRad="177800" dist="177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11" name="Hexagon 10">
            <a:extLst>
              <a:ext uri="{FF2B5EF4-FFF2-40B4-BE49-F238E27FC236}">
                <a16:creationId xmlns:a16="http://schemas.microsoft.com/office/drawing/2014/main" id="{7AD16279-386F-4FB7-A509-72E6A54F53F0}"/>
              </a:ext>
            </a:extLst>
          </p:cNvPr>
          <p:cNvSpPr/>
          <p:nvPr/>
        </p:nvSpPr>
        <p:spPr>
          <a:xfrm>
            <a:off x="8610600" y="2328480"/>
            <a:ext cx="1423868" cy="1920866"/>
          </a:xfrm>
          <a:prstGeom prst="hexagon">
            <a:avLst/>
          </a:prstGeom>
          <a:ln>
            <a:noFill/>
          </a:ln>
          <a:effectLst>
            <a:outerShdw blurRad="1778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9" name="Rectangle 8"/>
          <p:cNvSpPr/>
          <p:nvPr/>
        </p:nvSpPr>
        <p:spPr bwMode="ltGray">
          <a:xfrm>
            <a:off x="0" y="2329543"/>
            <a:ext cx="8968085" cy="1920867"/>
          </a:xfrm>
          <a:prstGeom prst="rect">
            <a:avLst/>
          </a:prstGeom>
          <a:solidFill>
            <a:schemeClr val="bg2"/>
          </a:solidFill>
          <a:ln>
            <a:noFill/>
          </a:ln>
          <a:effectLst>
            <a:outerShdw blurRad="1778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1" y="2470253"/>
            <a:ext cx="8465563" cy="1636526"/>
          </a:xfrm>
        </p:spPr>
        <p:txBody>
          <a:bodyPr anchor="ctr">
            <a:noAutofit/>
          </a:bodyPr>
          <a:lstStyle>
            <a:lvl1pPr algn="r">
              <a:defRPr sz="5400" b="1"/>
            </a:lvl1pPr>
          </a:lstStyle>
          <a:p>
            <a:r>
              <a:rPr lang="en-US"/>
              <a:t>Click to edit Master title style</a:t>
            </a:r>
            <a:endParaRPr lang="en-US" dirty="0"/>
          </a:p>
        </p:txBody>
      </p:sp>
      <p:sp>
        <p:nvSpPr>
          <p:cNvPr id="3" name="Subtitle 2"/>
          <p:cNvSpPr>
            <a:spLocks noGrp="1"/>
          </p:cNvSpPr>
          <p:nvPr>
            <p:ph type="subTitle" idx="1"/>
          </p:nvPr>
        </p:nvSpPr>
        <p:spPr>
          <a:xfrm>
            <a:off x="680322" y="4394039"/>
            <a:ext cx="8465562" cy="1117687"/>
          </a:xfrm>
        </p:spPr>
        <p:txBody>
          <a:bodyPr>
            <a:normAutofit/>
          </a:bodyPr>
          <a:lstStyle>
            <a:lvl1pPr marL="0" indent="0" algn="r">
              <a:buNone/>
              <a:defRPr sz="4000" b="0" i="0" u="none">
                <a:solidFill>
                  <a:schemeClr val="accent3"/>
                </a:solidFill>
                <a:latin typeface="Courgette" panose="0200060307040006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a:extLst>
              <a:ext uri="{FF2B5EF4-FFF2-40B4-BE49-F238E27FC236}">
                <a16:creationId xmlns:a16="http://schemas.microsoft.com/office/drawing/2014/main" id="{CE8BF193-3AB4-4394-9E74-A0603A87E8FB}"/>
              </a:ext>
            </a:extLst>
          </p:cNvPr>
          <p:cNvPicPr>
            <a:picLocks noChangeAspect="1"/>
          </p:cNvPicPr>
          <p:nvPr/>
        </p:nvPicPr>
        <p:blipFill>
          <a:blip r:embed="rId2"/>
          <a:stretch>
            <a:fillRect/>
          </a:stretch>
        </p:blipFill>
        <p:spPr>
          <a:xfrm>
            <a:off x="10063254" y="5793627"/>
            <a:ext cx="2128746" cy="1064373"/>
          </a:xfrm>
          <a:prstGeom prst="rect">
            <a:avLst/>
          </a:prstGeom>
        </p:spPr>
      </p:pic>
      <p:pic>
        <p:nvPicPr>
          <p:cNvPr id="14" name="Picture 13">
            <a:extLst>
              <a:ext uri="{FF2B5EF4-FFF2-40B4-BE49-F238E27FC236}">
                <a16:creationId xmlns:a16="http://schemas.microsoft.com/office/drawing/2014/main" id="{F2283ACC-1117-4B2D-843A-7326978C426F}"/>
              </a:ext>
            </a:extLst>
          </p:cNvPr>
          <p:cNvPicPr>
            <a:picLocks noChangeAspect="1"/>
          </p:cNvPicPr>
          <p:nvPr/>
        </p:nvPicPr>
        <p:blipFill>
          <a:blip r:embed="rId3"/>
          <a:stretch>
            <a:fillRect/>
          </a:stretch>
        </p:blipFill>
        <p:spPr>
          <a:xfrm>
            <a:off x="219342" y="6309212"/>
            <a:ext cx="1009557" cy="353220"/>
          </a:xfrm>
          <a:prstGeom prst="rect">
            <a:avLst/>
          </a:prstGeom>
        </p:spPr>
      </p:pic>
      <p:sp>
        <p:nvSpPr>
          <p:cNvPr id="15" name="TextBox 14">
            <a:extLst>
              <a:ext uri="{FF2B5EF4-FFF2-40B4-BE49-F238E27FC236}">
                <a16:creationId xmlns:a16="http://schemas.microsoft.com/office/drawing/2014/main" id="{9CE3418C-770F-4ABF-AE7B-92742399B5ED}"/>
              </a:ext>
            </a:extLst>
          </p:cNvPr>
          <p:cNvSpPr txBox="1"/>
          <p:nvPr/>
        </p:nvSpPr>
        <p:spPr>
          <a:xfrm>
            <a:off x="1228899" y="6270378"/>
            <a:ext cx="10631908" cy="430887"/>
          </a:xfrm>
          <a:prstGeom prst="rect">
            <a:avLst/>
          </a:prstGeom>
          <a:noFill/>
        </p:spPr>
        <p:txBody>
          <a:bodyPr wrap="square" lIns="91440" tIns="45720" rIns="91440" bIns="45720" rtlCol="0" anchor="t">
            <a:spAutoFit/>
          </a:bodyPr>
          <a:lstStyle/>
          <a:p>
            <a:r>
              <a:rPr lang="en-US" sz="1100" dirty="0">
                <a:solidFill>
                  <a:schemeClr val="bg1">
                    <a:lumMod val="90000"/>
                    <a:lumOff val="10000"/>
                  </a:schemeClr>
                </a:solidFill>
              </a:rPr>
              <a:t>Created by Amanda Grey for </a:t>
            </a:r>
            <a:r>
              <a:rPr lang="en-US" sz="1100" dirty="0">
                <a:solidFill>
                  <a:schemeClr val="bg1">
                    <a:lumMod val="90000"/>
                    <a:lumOff val="10000"/>
                  </a:schemeClr>
                </a:solidFill>
                <a:hlinkClick r:id="rId4">
                  <a:extLst>
                    <a:ext uri="{A12FA001-AC4F-418D-AE19-62706E023703}">
                      <ahyp:hlinkClr xmlns:ahyp="http://schemas.microsoft.com/office/drawing/2018/hyperlinkcolor" val="tx"/>
                    </a:ext>
                  </a:extLst>
                </a:hlinkClick>
              </a:rPr>
              <a:t>KPU Teaching &amp; Learning</a:t>
            </a:r>
            <a:endParaRPr lang="en-US" sz="1100" dirty="0">
              <a:solidFill>
                <a:schemeClr val="bg1">
                  <a:lumMod val="90000"/>
                  <a:lumOff val="10000"/>
                </a:schemeClr>
              </a:solidFill>
            </a:endParaRPr>
          </a:p>
          <a:p>
            <a:r>
              <a:rPr lang="en-US" sz="1100" dirty="0">
                <a:solidFill>
                  <a:schemeClr val="bg1">
                    <a:lumMod val="90000"/>
                    <a:lumOff val="10000"/>
                  </a:schemeClr>
                </a:solidFill>
              </a:rPr>
              <a:t>Unless otherwise stated, this presentation is licensed under </a:t>
            </a:r>
            <a:r>
              <a:rPr lang="en-US" sz="1100" dirty="0">
                <a:solidFill>
                  <a:schemeClr val="bg1">
                    <a:lumMod val="90000"/>
                    <a:lumOff val="10000"/>
                  </a:schemeClr>
                </a:solidFill>
                <a:hlinkClick r:id="rId5">
                  <a:extLst>
                    <a:ext uri="{A12FA001-AC4F-418D-AE19-62706E023703}">
                      <ahyp:hlinkClr xmlns:ahyp="http://schemas.microsoft.com/office/drawing/2018/hyperlinkcolor" val="tx"/>
                    </a:ext>
                  </a:extLst>
                </a:hlinkClick>
              </a:rPr>
              <a:t>Creative Commons Attribution-</a:t>
            </a:r>
            <a:r>
              <a:rPr lang="en-US" sz="1100" dirty="0" err="1">
                <a:solidFill>
                  <a:schemeClr val="bg1">
                    <a:lumMod val="90000"/>
                    <a:lumOff val="10000"/>
                  </a:schemeClr>
                </a:solidFill>
                <a:hlinkClick r:id="rId5">
                  <a:extLst>
                    <a:ext uri="{A12FA001-AC4F-418D-AE19-62706E023703}">
                      <ahyp:hlinkClr xmlns:ahyp="http://schemas.microsoft.com/office/drawing/2018/hyperlinkcolor" val="tx"/>
                    </a:ext>
                  </a:extLst>
                </a:hlinkClick>
              </a:rPr>
              <a:t>ShareAlike</a:t>
            </a:r>
            <a:r>
              <a:rPr lang="en-US" sz="1100" dirty="0">
                <a:solidFill>
                  <a:schemeClr val="bg1">
                    <a:lumMod val="90000"/>
                    <a:lumOff val="10000"/>
                  </a:schemeClr>
                </a:solidFill>
                <a:hlinkClick r:id="rId5">
                  <a:extLst>
                    <a:ext uri="{A12FA001-AC4F-418D-AE19-62706E023703}">
                      <ahyp:hlinkClr xmlns:ahyp="http://schemas.microsoft.com/office/drawing/2018/hyperlinkcolor" val="tx"/>
                    </a:ext>
                  </a:extLst>
                </a:hlinkClick>
              </a:rPr>
              <a:t> 4.0 International</a:t>
            </a:r>
            <a:r>
              <a:rPr lang="en-US" sz="1100" dirty="0">
                <a:solidFill>
                  <a:schemeClr val="bg1">
                    <a:lumMod val="90000"/>
                    <a:lumOff val="10000"/>
                  </a:schemeClr>
                </a:solidFill>
              </a:rPr>
              <a:t>.</a:t>
            </a:r>
          </a:p>
        </p:txBody>
      </p:sp>
      <p:pic>
        <p:nvPicPr>
          <p:cNvPr id="17" name="Graphic 16" descr="Unlock">
            <a:extLst>
              <a:ext uri="{FF2B5EF4-FFF2-40B4-BE49-F238E27FC236}">
                <a16:creationId xmlns:a16="http://schemas.microsoft.com/office/drawing/2014/main" id="{A112CD7D-F81E-4A40-9A1E-F9D281D223B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830070" y="2615150"/>
            <a:ext cx="1282863" cy="1282863"/>
          </a:xfrm>
          <a:prstGeom prst="rect">
            <a:avLst/>
          </a:prstGeom>
        </p:spPr>
      </p:pic>
    </p:spTree>
    <p:extLst>
      <p:ext uri="{BB962C8B-B14F-4D97-AF65-F5344CB8AC3E}">
        <p14:creationId xmlns:p14="http://schemas.microsoft.com/office/powerpoint/2010/main" val="4177859751"/>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2" name="Hexagon 11">
            <a:extLst>
              <a:ext uri="{FF2B5EF4-FFF2-40B4-BE49-F238E27FC236}">
                <a16:creationId xmlns:a16="http://schemas.microsoft.com/office/drawing/2014/main" id="{1322D019-4A41-49A6-9C20-733CD2F1AC6F}"/>
              </a:ext>
            </a:extLst>
          </p:cNvPr>
          <p:cNvSpPr/>
          <p:nvPr/>
        </p:nvSpPr>
        <p:spPr>
          <a:xfrm>
            <a:off x="8857159" y="609599"/>
            <a:ext cx="1946843" cy="1360640"/>
          </a:xfrm>
          <a:prstGeom prst="hexagon">
            <a:avLst/>
          </a:prstGeom>
          <a:ln>
            <a:noFill/>
          </a:ln>
          <a:effectLst>
            <a:outerShdw blurRad="1778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17" name="Rectangle 16"/>
          <p:cNvSpPr/>
          <p:nvPr/>
        </p:nvSpPr>
        <p:spPr bwMode="ltGray">
          <a:xfrm>
            <a:off x="-38208" y="606920"/>
            <a:ext cx="9241971" cy="1360641"/>
          </a:xfrm>
          <a:prstGeom prst="rect">
            <a:avLst/>
          </a:prstGeom>
          <a:solidFill>
            <a:schemeClr val="bg2"/>
          </a:solidFill>
          <a:ln>
            <a:noFill/>
          </a:ln>
          <a:effectLst>
            <a:outerShdw blurRad="1778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08395" y="746771"/>
            <a:ext cx="9985788" cy="1080938"/>
          </a:xfrm>
        </p:spPr>
        <p:txBody>
          <a:bodyPr>
            <a:noAutofit/>
          </a:bodyPr>
          <a:lstStyle>
            <a:lvl1pPr>
              <a:defRPr sz="4800" b="1"/>
            </a:lvl1pPr>
          </a:lstStyle>
          <a:p>
            <a:r>
              <a:rPr lang="en-US"/>
              <a:t>Click to edit Master title style</a:t>
            </a:r>
            <a:endParaRPr lang="en-US" dirty="0"/>
          </a:p>
        </p:txBody>
      </p:sp>
      <p:sp>
        <p:nvSpPr>
          <p:cNvPr id="3" name="Content Placeholder 2"/>
          <p:cNvSpPr>
            <a:spLocks noGrp="1"/>
          </p:cNvSpPr>
          <p:nvPr>
            <p:ph idx="1"/>
          </p:nvPr>
        </p:nvSpPr>
        <p:spPr>
          <a:xfrm>
            <a:off x="578194" y="2370554"/>
            <a:ext cx="11035611" cy="372546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191429" y="6301312"/>
            <a:ext cx="6870660" cy="365125"/>
          </a:xfrm>
        </p:spPr>
        <p:txBody>
          <a:bodyPr/>
          <a:lstStyle/>
          <a:p>
            <a:r>
              <a:rPr lang="en-US"/>
              <a:t>KPU Teaching and Learning, CC-BY-SA</a:t>
            </a:r>
            <a:endParaRPr lang="en-US" dirty="0"/>
          </a:p>
        </p:txBody>
      </p:sp>
      <p:sp>
        <p:nvSpPr>
          <p:cNvPr id="11" name="Hexagon 10">
            <a:extLst>
              <a:ext uri="{FF2B5EF4-FFF2-40B4-BE49-F238E27FC236}">
                <a16:creationId xmlns:a16="http://schemas.microsoft.com/office/drawing/2014/main" id="{FE6CB6E6-CF24-4214-94BB-5E3CFE1A02F1}"/>
              </a:ext>
            </a:extLst>
          </p:cNvPr>
          <p:cNvSpPr/>
          <p:nvPr/>
        </p:nvSpPr>
        <p:spPr>
          <a:xfrm>
            <a:off x="10929061" y="612276"/>
            <a:ext cx="1602997" cy="1355286"/>
          </a:xfrm>
          <a:prstGeom prst="hexagon">
            <a:avLst/>
          </a:prstGeom>
          <a:solidFill>
            <a:schemeClr val="accent3"/>
          </a:solidFill>
          <a:ln>
            <a:noFill/>
          </a:ln>
          <a:effectLst>
            <a:outerShdw blurRad="177800" dist="177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Tree>
    <p:extLst>
      <p:ext uri="{BB962C8B-B14F-4D97-AF65-F5344CB8AC3E}">
        <p14:creationId xmlns:p14="http://schemas.microsoft.com/office/powerpoint/2010/main" val="2732616323"/>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gend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5686" y="882627"/>
            <a:ext cx="7511578" cy="5092745"/>
          </a:xfrm>
        </p:spPr>
        <p:txBody>
          <a:bodyPr anchor="ctr">
            <a:normAutofit/>
          </a:bodyPr>
          <a:lstStyle>
            <a:lvl1pPr marL="0" indent="0" algn="l">
              <a:spcBef>
                <a:spcPts val="1200"/>
              </a:spcBef>
              <a:spcAft>
                <a:spcPts val="600"/>
              </a:spcAft>
              <a:buNone/>
              <a:defRPr sz="4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a:xfrm>
            <a:off x="168692" y="6275353"/>
            <a:ext cx="6870660" cy="365125"/>
          </a:xfrm>
        </p:spPr>
        <p:txBody>
          <a:bodyPr/>
          <a:lstStyle/>
          <a:p>
            <a:r>
              <a:rPr lang="en-US"/>
              <a:t>KPU Teaching and Learning, CC-BY-SA</a:t>
            </a:r>
            <a:endParaRPr lang="en-US" dirty="0"/>
          </a:p>
        </p:txBody>
      </p:sp>
      <p:sp>
        <p:nvSpPr>
          <p:cNvPr id="11" name="Hexagon 10">
            <a:extLst>
              <a:ext uri="{FF2B5EF4-FFF2-40B4-BE49-F238E27FC236}">
                <a16:creationId xmlns:a16="http://schemas.microsoft.com/office/drawing/2014/main" id="{0D1A62BC-79EE-4E69-9AFC-B11FB3E582D9}"/>
              </a:ext>
            </a:extLst>
          </p:cNvPr>
          <p:cNvSpPr/>
          <p:nvPr/>
        </p:nvSpPr>
        <p:spPr>
          <a:xfrm rot="5400000">
            <a:off x="9153276" y="-689155"/>
            <a:ext cx="1909088" cy="3536985"/>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13" name="Rectangle 12">
            <a:extLst>
              <a:ext uri="{FF2B5EF4-FFF2-40B4-BE49-F238E27FC236}">
                <a16:creationId xmlns:a16="http://schemas.microsoft.com/office/drawing/2014/main" id="{E00B4758-99B3-4628-BF2A-2BF673CE42B1}"/>
              </a:ext>
            </a:extLst>
          </p:cNvPr>
          <p:cNvSpPr/>
          <p:nvPr/>
        </p:nvSpPr>
        <p:spPr>
          <a:xfrm rot="5400000">
            <a:off x="8145199" y="1718751"/>
            <a:ext cx="3925242" cy="353698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Hexagon 14">
            <a:extLst>
              <a:ext uri="{FF2B5EF4-FFF2-40B4-BE49-F238E27FC236}">
                <a16:creationId xmlns:a16="http://schemas.microsoft.com/office/drawing/2014/main" id="{30CE2C53-C1DE-4E7D-AED1-30E6E82C8E85}"/>
              </a:ext>
            </a:extLst>
          </p:cNvPr>
          <p:cNvSpPr/>
          <p:nvPr/>
        </p:nvSpPr>
        <p:spPr>
          <a:xfrm rot="5400000">
            <a:off x="9153276" y="4010169"/>
            <a:ext cx="1909088" cy="3536986"/>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2" name="Title 1"/>
          <p:cNvSpPr>
            <a:spLocks noGrp="1"/>
          </p:cNvSpPr>
          <p:nvPr>
            <p:ph type="title" hasCustomPrompt="1"/>
          </p:nvPr>
        </p:nvSpPr>
        <p:spPr>
          <a:xfrm>
            <a:off x="8339327" y="2844421"/>
            <a:ext cx="3430868" cy="1090788"/>
          </a:xfrm>
        </p:spPr>
        <p:txBody>
          <a:bodyPr anchor="ctr">
            <a:noAutofit/>
          </a:bodyPr>
          <a:lstStyle>
            <a:lvl1pPr algn="ctr">
              <a:defRPr sz="4800">
                <a:latin typeface="Courgette" panose="02000603070400060004" pitchFamily="2" charset="0"/>
              </a:defRPr>
            </a:lvl1pPr>
          </a:lstStyle>
          <a:p>
            <a:r>
              <a:rPr lang="en-US" dirty="0"/>
              <a:t>Agenda</a:t>
            </a:r>
          </a:p>
        </p:txBody>
      </p:sp>
    </p:spTree>
    <p:extLst>
      <p:ext uri="{BB962C8B-B14F-4D97-AF65-F5344CB8AC3E}">
        <p14:creationId xmlns:p14="http://schemas.microsoft.com/office/powerpoint/2010/main" val="758418887"/>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9" name="Hexagon 8">
            <a:extLst>
              <a:ext uri="{FF2B5EF4-FFF2-40B4-BE49-F238E27FC236}">
                <a16:creationId xmlns:a16="http://schemas.microsoft.com/office/drawing/2014/main" id="{461114B2-9EB1-424C-B0AF-1DAD23456464}"/>
              </a:ext>
            </a:extLst>
          </p:cNvPr>
          <p:cNvSpPr/>
          <p:nvPr/>
        </p:nvSpPr>
        <p:spPr>
          <a:xfrm>
            <a:off x="469809" y="2328480"/>
            <a:ext cx="1423868" cy="1920866"/>
          </a:xfrm>
          <a:prstGeom prst="hexagon">
            <a:avLst/>
          </a:prstGeom>
          <a:ln>
            <a:noFill/>
          </a:ln>
          <a:effectLst>
            <a:outerShdw blurRad="177800" dist="177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5" name="Footer Placeholder 4"/>
          <p:cNvSpPr>
            <a:spLocks noGrp="1"/>
          </p:cNvSpPr>
          <p:nvPr>
            <p:ph type="ftr" sz="quarter" idx="11"/>
          </p:nvPr>
        </p:nvSpPr>
        <p:spPr>
          <a:xfrm>
            <a:off x="168692" y="6275353"/>
            <a:ext cx="6870660" cy="365125"/>
          </a:xfrm>
        </p:spPr>
        <p:txBody>
          <a:bodyPr/>
          <a:lstStyle/>
          <a:p>
            <a:r>
              <a:rPr lang="en-US"/>
              <a:t>KPU Teaching and Learning, CC-BY-SA</a:t>
            </a:r>
            <a:endParaRPr lang="en-US" dirty="0"/>
          </a:p>
        </p:txBody>
      </p:sp>
      <p:sp>
        <p:nvSpPr>
          <p:cNvPr id="6" name="Hexagon 5">
            <a:extLst>
              <a:ext uri="{FF2B5EF4-FFF2-40B4-BE49-F238E27FC236}">
                <a16:creationId xmlns:a16="http://schemas.microsoft.com/office/drawing/2014/main" id="{6D04A5DC-7AD6-442B-B8A1-8D729251B526}"/>
              </a:ext>
            </a:extLst>
          </p:cNvPr>
          <p:cNvSpPr/>
          <p:nvPr/>
        </p:nvSpPr>
        <p:spPr>
          <a:xfrm>
            <a:off x="10146792" y="2328480"/>
            <a:ext cx="1423868" cy="1920866"/>
          </a:xfrm>
          <a:prstGeom prst="hexagon">
            <a:avLst/>
          </a:prstGeom>
          <a:ln>
            <a:noFill/>
          </a:ln>
          <a:effectLst>
            <a:outerShdw blurRad="1778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7" name="Rectangle 6">
            <a:extLst>
              <a:ext uri="{FF2B5EF4-FFF2-40B4-BE49-F238E27FC236}">
                <a16:creationId xmlns:a16="http://schemas.microsoft.com/office/drawing/2014/main" id="{C4452D7F-A5A2-4F88-8FDD-DBF531047744}"/>
              </a:ext>
            </a:extLst>
          </p:cNvPr>
          <p:cNvSpPr/>
          <p:nvPr/>
        </p:nvSpPr>
        <p:spPr bwMode="ltGray">
          <a:xfrm>
            <a:off x="1536193" y="2328479"/>
            <a:ext cx="8689355" cy="1920867"/>
          </a:xfrm>
          <a:prstGeom prst="rect">
            <a:avLst/>
          </a:prstGeom>
          <a:solidFill>
            <a:schemeClr val="bg2"/>
          </a:solidFill>
          <a:ln>
            <a:noFill/>
          </a:ln>
          <a:effectLst>
            <a:outerShdw blurRad="177800" dist="177800" dir="30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1D1FBBB6-9070-4921-A7D3-117D62C1E002}"/>
              </a:ext>
            </a:extLst>
          </p:cNvPr>
          <p:cNvSpPr/>
          <p:nvPr/>
        </p:nvSpPr>
        <p:spPr bwMode="ltGray">
          <a:xfrm>
            <a:off x="839380" y="2328478"/>
            <a:ext cx="10361709" cy="1920867"/>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536191" y="2340931"/>
            <a:ext cx="8968085" cy="1908414"/>
          </a:xfrm>
        </p:spPr>
        <p:txBody>
          <a:bodyPr anchor="ctr">
            <a:noAutofit/>
          </a:bodyPr>
          <a:lstStyle>
            <a:lvl1pPr algn="ctr">
              <a:defRPr sz="5400">
                <a:solidFill>
                  <a:schemeClr val="tx1"/>
                </a:solidFill>
                <a:latin typeface="Courgette" panose="02000603070400060004" pitchFamily="2" charset="0"/>
              </a:defRPr>
            </a:lvl1pPr>
          </a:lstStyle>
          <a:p>
            <a:r>
              <a:rPr lang="en-US"/>
              <a:t>Click to edit Master title style</a:t>
            </a:r>
            <a:endParaRPr lang="en-US" dirty="0"/>
          </a:p>
        </p:txBody>
      </p:sp>
    </p:spTree>
    <p:extLst>
      <p:ext uri="{BB962C8B-B14F-4D97-AF65-F5344CB8AC3E}">
        <p14:creationId xmlns:p14="http://schemas.microsoft.com/office/powerpoint/2010/main" val="2506478292"/>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2" name="Hexagon 11">
            <a:extLst>
              <a:ext uri="{FF2B5EF4-FFF2-40B4-BE49-F238E27FC236}">
                <a16:creationId xmlns:a16="http://schemas.microsoft.com/office/drawing/2014/main" id="{17738A59-68E2-4241-97A3-476D61D537B1}"/>
              </a:ext>
            </a:extLst>
          </p:cNvPr>
          <p:cNvSpPr/>
          <p:nvPr/>
        </p:nvSpPr>
        <p:spPr>
          <a:xfrm>
            <a:off x="8857159" y="609599"/>
            <a:ext cx="1946843" cy="1360640"/>
          </a:xfrm>
          <a:prstGeom prst="hexagon">
            <a:avLst/>
          </a:prstGeom>
          <a:ln>
            <a:noFill/>
          </a:ln>
          <a:effectLst>
            <a:outerShdw blurRad="1778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13" name="Rectangle 12">
            <a:extLst>
              <a:ext uri="{FF2B5EF4-FFF2-40B4-BE49-F238E27FC236}">
                <a16:creationId xmlns:a16="http://schemas.microsoft.com/office/drawing/2014/main" id="{51349530-3246-42FE-A803-83EA7E02F49E}"/>
              </a:ext>
            </a:extLst>
          </p:cNvPr>
          <p:cNvSpPr/>
          <p:nvPr/>
        </p:nvSpPr>
        <p:spPr bwMode="ltGray">
          <a:xfrm>
            <a:off x="0" y="609600"/>
            <a:ext cx="9241971" cy="1368198"/>
          </a:xfrm>
          <a:prstGeom prst="rect">
            <a:avLst/>
          </a:prstGeom>
          <a:solidFill>
            <a:schemeClr val="bg2"/>
          </a:solidFill>
          <a:ln>
            <a:noFill/>
          </a:ln>
          <a:effectLst>
            <a:outerShdw blurRad="1778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4" name="Hexagon 13">
            <a:extLst>
              <a:ext uri="{FF2B5EF4-FFF2-40B4-BE49-F238E27FC236}">
                <a16:creationId xmlns:a16="http://schemas.microsoft.com/office/drawing/2014/main" id="{A4DFAE16-CE68-4E98-B821-77B4B496CB98}"/>
              </a:ext>
            </a:extLst>
          </p:cNvPr>
          <p:cNvSpPr/>
          <p:nvPr/>
        </p:nvSpPr>
        <p:spPr>
          <a:xfrm>
            <a:off x="10929061" y="612276"/>
            <a:ext cx="1602997" cy="1355286"/>
          </a:xfrm>
          <a:prstGeom prst="hexagon">
            <a:avLst/>
          </a:prstGeom>
          <a:solidFill>
            <a:schemeClr val="accent3"/>
          </a:solidFill>
          <a:ln>
            <a:noFill/>
          </a:ln>
          <a:effectLst>
            <a:outerShdw blurRad="177800" dist="177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2" name="Title 1"/>
          <p:cNvSpPr>
            <a:spLocks noGrp="1"/>
          </p:cNvSpPr>
          <p:nvPr>
            <p:ph type="title"/>
          </p:nvPr>
        </p:nvSpPr>
        <p:spPr>
          <a:xfrm>
            <a:off x="308395" y="757008"/>
            <a:ext cx="9985785"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550981" y="5936187"/>
            <a:ext cx="2743200" cy="365125"/>
          </a:xfrm>
          <a:prstGeom prst="rect">
            <a:avLst/>
          </a:prstGeom>
        </p:spPr>
        <p:txBody>
          <a:bodyPr/>
          <a:lstStyle/>
          <a:p>
            <a:endParaRPr lang="en-US"/>
          </a:p>
        </p:txBody>
      </p:sp>
      <p:sp>
        <p:nvSpPr>
          <p:cNvPr id="6" name="Footer Placeholder 5"/>
          <p:cNvSpPr>
            <a:spLocks noGrp="1"/>
          </p:cNvSpPr>
          <p:nvPr>
            <p:ph type="ftr" sz="quarter" idx="11"/>
          </p:nvPr>
        </p:nvSpPr>
        <p:spPr>
          <a:xfrm>
            <a:off x="179579" y="6302823"/>
            <a:ext cx="6870660" cy="365125"/>
          </a:xfrm>
        </p:spPr>
        <p:txBody>
          <a:bodyPr/>
          <a:lstStyle/>
          <a:p>
            <a:r>
              <a:rPr lang="en-US"/>
              <a:t>KPU Teaching and Learning, CC-BY-SA</a:t>
            </a:r>
            <a:endParaRPr lang="en-US" dirty="0"/>
          </a:p>
        </p:txBody>
      </p:sp>
    </p:spTree>
    <p:extLst>
      <p:ext uri="{BB962C8B-B14F-4D97-AF65-F5344CB8AC3E}">
        <p14:creationId xmlns:p14="http://schemas.microsoft.com/office/powerpoint/2010/main" val="277984972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CAE9E35-F4C4-4EAE-A22F-123C2A9F6986}"/>
              </a:ext>
            </a:extLst>
          </p:cNvPr>
          <p:cNvSpPr/>
          <p:nvPr/>
        </p:nvSpPr>
        <p:spPr bwMode="ltGray">
          <a:xfrm>
            <a:off x="1685544" y="4415088"/>
            <a:ext cx="3362800" cy="793965"/>
          </a:xfrm>
          <a:prstGeom prst="rect">
            <a:avLst/>
          </a:prstGeom>
          <a:solidFill>
            <a:schemeClr val="accent3"/>
          </a:solidFill>
          <a:ln>
            <a:noFill/>
          </a:ln>
          <a:effectLst>
            <a:outerShdw blurRad="177800" dist="177800" dir="30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9" name="Hexagon 8">
            <a:extLst>
              <a:ext uri="{FF2B5EF4-FFF2-40B4-BE49-F238E27FC236}">
                <a16:creationId xmlns:a16="http://schemas.microsoft.com/office/drawing/2014/main" id="{461114B2-9EB1-424C-B0AF-1DAD23456464}"/>
              </a:ext>
            </a:extLst>
          </p:cNvPr>
          <p:cNvSpPr/>
          <p:nvPr/>
        </p:nvSpPr>
        <p:spPr>
          <a:xfrm>
            <a:off x="469809" y="2328480"/>
            <a:ext cx="1423868" cy="1920866"/>
          </a:xfrm>
          <a:prstGeom prst="hexagon">
            <a:avLst/>
          </a:prstGeom>
          <a:ln>
            <a:noFill/>
          </a:ln>
          <a:effectLst>
            <a:outerShdw blurRad="177800" dist="177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5" name="Footer Placeholder 4"/>
          <p:cNvSpPr>
            <a:spLocks noGrp="1"/>
          </p:cNvSpPr>
          <p:nvPr>
            <p:ph type="ftr" sz="quarter" idx="11"/>
          </p:nvPr>
        </p:nvSpPr>
        <p:spPr>
          <a:xfrm>
            <a:off x="168692" y="6275353"/>
            <a:ext cx="6870660" cy="365125"/>
          </a:xfrm>
        </p:spPr>
        <p:txBody>
          <a:bodyPr/>
          <a:lstStyle/>
          <a:p>
            <a:r>
              <a:rPr lang="en-US"/>
              <a:t>KPU Teaching and Learning, CC-BY-SA</a:t>
            </a:r>
            <a:endParaRPr lang="en-US" dirty="0"/>
          </a:p>
        </p:txBody>
      </p:sp>
      <p:sp>
        <p:nvSpPr>
          <p:cNvPr id="6" name="Hexagon 5">
            <a:extLst>
              <a:ext uri="{FF2B5EF4-FFF2-40B4-BE49-F238E27FC236}">
                <a16:creationId xmlns:a16="http://schemas.microsoft.com/office/drawing/2014/main" id="{6D04A5DC-7AD6-442B-B8A1-8D729251B526}"/>
              </a:ext>
            </a:extLst>
          </p:cNvPr>
          <p:cNvSpPr/>
          <p:nvPr/>
        </p:nvSpPr>
        <p:spPr>
          <a:xfrm>
            <a:off x="10146792" y="2328480"/>
            <a:ext cx="1423868" cy="1920866"/>
          </a:xfrm>
          <a:prstGeom prst="hexagon">
            <a:avLst/>
          </a:prstGeom>
          <a:ln>
            <a:noFill/>
          </a:ln>
          <a:effectLst>
            <a:outerShdw blurRad="1778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7" name="Rectangle 6">
            <a:extLst>
              <a:ext uri="{FF2B5EF4-FFF2-40B4-BE49-F238E27FC236}">
                <a16:creationId xmlns:a16="http://schemas.microsoft.com/office/drawing/2014/main" id="{C4452D7F-A5A2-4F88-8FDD-DBF531047744}"/>
              </a:ext>
            </a:extLst>
          </p:cNvPr>
          <p:cNvSpPr/>
          <p:nvPr/>
        </p:nvSpPr>
        <p:spPr bwMode="ltGray">
          <a:xfrm>
            <a:off x="1536193" y="2328479"/>
            <a:ext cx="8689355" cy="1920867"/>
          </a:xfrm>
          <a:prstGeom prst="rect">
            <a:avLst/>
          </a:prstGeom>
          <a:solidFill>
            <a:schemeClr val="bg2"/>
          </a:solidFill>
          <a:ln>
            <a:noFill/>
          </a:ln>
          <a:effectLst>
            <a:outerShdw blurRad="177800" dist="177800" dir="30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1D1FBBB6-9070-4921-A7D3-117D62C1E002}"/>
              </a:ext>
            </a:extLst>
          </p:cNvPr>
          <p:cNvSpPr/>
          <p:nvPr/>
        </p:nvSpPr>
        <p:spPr bwMode="ltGray">
          <a:xfrm>
            <a:off x="839380" y="2328478"/>
            <a:ext cx="10361709" cy="1920867"/>
          </a:xfrm>
          <a:prstGeom prst="rect">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1536191" y="2340931"/>
            <a:ext cx="8968085" cy="1908414"/>
          </a:xfrm>
        </p:spPr>
        <p:txBody>
          <a:bodyPr anchor="ctr">
            <a:noAutofit/>
          </a:bodyPr>
          <a:lstStyle>
            <a:lvl1pPr algn="ctr">
              <a:defRPr sz="5400">
                <a:solidFill>
                  <a:schemeClr val="tx1"/>
                </a:solidFill>
                <a:latin typeface="Courgette" panose="02000603070400060004" pitchFamily="2" charset="0"/>
              </a:defRPr>
            </a:lvl1pPr>
          </a:lstStyle>
          <a:p>
            <a:r>
              <a:rPr lang="en-US" dirty="0"/>
              <a:t>Thank You!</a:t>
            </a:r>
          </a:p>
        </p:txBody>
      </p:sp>
      <p:sp>
        <p:nvSpPr>
          <p:cNvPr id="15" name="Hexagon 14">
            <a:extLst>
              <a:ext uri="{FF2B5EF4-FFF2-40B4-BE49-F238E27FC236}">
                <a16:creationId xmlns:a16="http://schemas.microsoft.com/office/drawing/2014/main" id="{9F21F14A-2D05-4755-8021-1CCB51D31198}"/>
              </a:ext>
            </a:extLst>
          </p:cNvPr>
          <p:cNvSpPr/>
          <p:nvPr/>
        </p:nvSpPr>
        <p:spPr>
          <a:xfrm>
            <a:off x="963332" y="4412288"/>
            <a:ext cx="930345" cy="797491"/>
          </a:xfrm>
          <a:prstGeom prst="hexagon">
            <a:avLst/>
          </a:prstGeom>
          <a:solidFill>
            <a:schemeClr val="accent3"/>
          </a:solidFill>
          <a:ln>
            <a:noFill/>
          </a:ln>
          <a:effectLst>
            <a:outerShdw blurRad="177800" dist="177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16" name="Hexagon 15">
            <a:extLst>
              <a:ext uri="{FF2B5EF4-FFF2-40B4-BE49-F238E27FC236}">
                <a16:creationId xmlns:a16="http://schemas.microsoft.com/office/drawing/2014/main" id="{A22FD21B-0335-43BE-858F-9DE495A45C16}"/>
              </a:ext>
            </a:extLst>
          </p:cNvPr>
          <p:cNvSpPr/>
          <p:nvPr/>
        </p:nvSpPr>
        <p:spPr>
          <a:xfrm>
            <a:off x="5048344" y="4411564"/>
            <a:ext cx="845045" cy="797489"/>
          </a:xfrm>
          <a:prstGeom prst="hexagon">
            <a:avLst/>
          </a:prstGeom>
          <a:solidFill>
            <a:schemeClr val="accent3"/>
          </a:solidFill>
          <a:ln>
            <a:noFill/>
          </a:ln>
          <a:effectLst>
            <a:outerShdw blurRad="1778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18" name="Rectangle 17">
            <a:extLst>
              <a:ext uri="{FF2B5EF4-FFF2-40B4-BE49-F238E27FC236}">
                <a16:creationId xmlns:a16="http://schemas.microsoft.com/office/drawing/2014/main" id="{1227B8E1-5DAF-4DE8-8212-C43A7936D599}"/>
              </a:ext>
            </a:extLst>
          </p:cNvPr>
          <p:cNvSpPr/>
          <p:nvPr/>
        </p:nvSpPr>
        <p:spPr bwMode="ltGray">
          <a:xfrm>
            <a:off x="1181743" y="4411563"/>
            <a:ext cx="4277443" cy="79749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sp>
      <p:sp>
        <p:nvSpPr>
          <p:cNvPr id="19" name="Title 1">
            <a:extLst>
              <a:ext uri="{FF2B5EF4-FFF2-40B4-BE49-F238E27FC236}">
                <a16:creationId xmlns:a16="http://schemas.microsoft.com/office/drawing/2014/main" id="{9C53E9F6-01B3-4792-87DA-52927167E743}"/>
              </a:ext>
            </a:extLst>
          </p:cNvPr>
          <p:cNvSpPr txBox="1">
            <a:spLocks/>
          </p:cNvSpPr>
          <p:nvPr/>
        </p:nvSpPr>
        <p:spPr>
          <a:xfrm>
            <a:off x="1380908" y="4452844"/>
            <a:ext cx="4180205" cy="71492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5400" b="1" kern="1200">
                <a:solidFill>
                  <a:schemeClr val="tx1"/>
                </a:solidFill>
                <a:latin typeface="Courgette" panose="02000603070400060004" pitchFamily="2" charset="0"/>
                <a:ea typeface="+mj-ea"/>
                <a:cs typeface="+mj-cs"/>
              </a:defRPr>
            </a:lvl1pPr>
          </a:lstStyle>
          <a:p>
            <a:r>
              <a:rPr lang="en-US" sz="2400" b="0" dirty="0">
                <a:latin typeface="+mn-lt"/>
              </a:rPr>
              <a:t>amanda.grey@kpu.ca</a:t>
            </a:r>
          </a:p>
          <a:p>
            <a:r>
              <a:rPr lang="en-US" sz="2000" b="0" dirty="0">
                <a:latin typeface="+mn-lt"/>
              </a:rPr>
              <a:t>open@kpu.ca</a:t>
            </a:r>
          </a:p>
        </p:txBody>
      </p:sp>
      <p:sp>
        <p:nvSpPr>
          <p:cNvPr id="20" name="Rectangle 19">
            <a:extLst>
              <a:ext uri="{FF2B5EF4-FFF2-40B4-BE49-F238E27FC236}">
                <a16:creationId xmlns:a16="http://schemas.microsoft.com/office/drawing/2014/main" id="{36DEB882-B122-4840-AB9B-FA78588558A5}"/>
              </a:ext>
            </a:extLst>
          </p:cNvPr>
          <p:cNvSpPr/>
          <p:nvPr/>
        </p:nvSpPr>
        <p:spPr bwMode="ltGray">
          <a:xfrm>
            <a:off x="6828386" y="4415088"/>
            <a:ext cx="3362800" cy="793965"/>
          </a:xfrm>
          <a:prstGeom prst="rect">
            <a:avLst/>
          </a:prstGeom>
          <a:solidFill>
            <a:schemeClr val="accent3"/>
          </a:solidFill>
          <a:ln>
            <a:noFill/>
          </a:ln>
          <a:effectLst>
            <a:outerShdw blurRad="177800" dist="177800" dir="30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1" name="Hexagon 20">
            <a:extLst>
              <a:ext uri="{FF2B5EF4-FFF2-40B4-BE49-F238E27FC236}">
                <a16:creationId xmlns:a16="http://schemas.microsoft.com/office/drawing/2014/main" id="{CC6DB662-211E-4061-99E6-BF59F2FBADCF}"/>
              </a:ext>
            </a:extLst>
          </p:cNvPr>
          <p:cNvSpPr/>
          <p:nvPr/>
        </p:nvSpPr>
        <p:spPr>
          <a:xfrm>
            <a:off x="6106174" y="4412288"/>
            <a:ext cx="930345" cy="797491"/>
          </a:xfrm>
          <a:prstGeom prst="hexagon">
            <a:avLst/>
          </a:prstGeom>
          <a:solidFill>
            <a:schemeClr val="accent3"/>
          </a:solidFill>
          <a:ln>
            <a:noFill/>
          </a:ln>
          <a:effectLst>
            <a:outerShdw blurRad="177800" dist="177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22" name="Hexagon 21">
            <a:extLst>
              <a:ext uri="{FF2B5EF4-FFF2-40B4-BE49-F238E27FC236}">
                <a16:creationId xmlns:a16="http://schemas.microsoft.com/office/drawing/2014/main" id="{410F4EAA-5BC2-4EA6-9DD7-288EC1674171}"/>
              </a:ext>
            </a:extLst>
          </p:cNvPr>
          <p:cNvSpPr/>
          <p:nvPr/>
        </p:nvSpPr>
        <p:spPr>
          <a:xfrm>
            <a:off x="10191186" y="4411564"/>
            <a:ext cx="845045" cy="797489"/>
          </a:xfrm>
          <a:prstGeom prst="hexagon">
            <a:avLst/>
          </a:prstGeom>
          <a:solidFill>
            <a:schemeClr val="accent3"/>
          </a:solidFill>
          <a:ln>
            <a:noFill/>
          </a:ln>
          <a:effectLst>
            <a:outerShdw blurRad="177800" dist="1778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p>
        </p:txBody>
      </p:sp>
      <p:sp>
        <p:nvSpPr>
          <p:cNvPr id="23" name="Rectangle 22">
            <a:extLst>
              <a:ext uri="{FF2B5EF4-FFF2-40B4-BE49-F238E27FC236}">
                <a16:creationId xmlns:a16="http://schemas.microsoft.com/office/drawing/2014/main" id="{01F26CA8-321D-4E1A-852E-C7BE1DCDB91D}"/>
              </a:ext>
            </a:extLst>
          </p:cNvPr>
          <p:cNvSpPr/>
          <p:nvPr/>
        </p:nvSpPr>
        <p:spPr bwMode="ltGray">
          <a:xfrm>
            <a:off x="6324585" y="4411563"/>
            <a:ext cx="4277443" cy="797490"/>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sp>
      <p:sp>
        <p:nvSpPr>
          <p:cNvPr id="24" name="Title 1">
            <a:extLst>
              <a:ext uri="{FF2B5EF4-FFF2-40B4-BE49-F238E27FC236}">
                <a16:creationId xmlns:a16="http://schemas.microsoft.com/office/drawing/2014/main" id="{980AAC92-9ADF-4F49-B0D8-6BB539266FC7}"/>
              </a:ext>
            </a:extLst>
          </p:cNvPr>
          <p:cNvSpPr txBox="1">
            <a:spLocks/>
          </p:cNvSpPr>
          <p:nvPr/>
        </p:nvSpPr>
        <p:spPr>
          <a:xfrm>
            <a:off x="6523750" y="4452844"/>
            <a:ext cx="4180205" cy="71492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5400" b="1" kern="1200">
                <a:solidFill>
                  <a:schemeClr val="tx1"/>
                </a:solidFill>
                <a:latin typeface="Courgette" panose="02000603070400060004" pitchFamily="2" charset="0"/>
                <a:ea typeface="+mj-ea"/>
                <a:cs typeface="+mj-cs"/>
              </a:defRPr>
            </a:lvl1pPr>
          </a:lstStyle>
          <a:p>
            <a:r>
              <a:rPr lang="en-US" sz="2400" b="0" dirty="0">
                <a:latin typeface="+mn-lt"/>
              </a:rPr>
              <a:t>kpu.ca/open</a:t>
            </a:r>
            <a:endParaRPr lang="en-US" sz="2000" b="0" dirty="0">
              <a:latin typeface="+mn-lt"/>
            </a:endParaRPr>
          </a:p>
        </p:txBody>
      </p:sp>
    </p:spTree>
    <p:extLst>
      <p:ext uri="{BB962C8B-B14F-4D97-AF65-F5344CB8AC3E}">
        <p14:creationId xmlns:p14="http://schemas.microsoft.com/office/powerpoint/2010/main" val="2026259265"/>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5C44A74-755F-4536-9C85-883A1FC7A42E}"/>
              </a:ext>
            </a:extLst>
          </p:cNvPr>
          <p:cNvSpPr>
            <a:spLocks noGrp="1"/>
          </p:cNvSpPr>
          <p:nvPr>
            <p:ph type="ftr" sz="quarter" idx="10"/>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8072358"/>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3493" y="2245590"/>
            <a:ext cx="11152450" cy="385918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234007" y="6256333"/>
            <a:ext cx="6870660" cy="365125"/>
          </a:xfrm>
          <a:prstGeom prst="rect">
            <a:avLst/>
          </a:prstGeom>
        </p:spPr>
        <p:txBody>
          <a:bodyPr vert="horz" lIns="91440" tIns="45720" rIns="91440" bIns="45720" rtlCol="0" anchor="ctr"/>
          <a:lstStyle>
            <a:lvl1pPr algn="l">
              <a:defRPr sz="1200" i="1">
                <a:solidFill>
                  <a:schemeClr val="bg1"/>
                </a:solidFill>
              </a:defRPr>
            </a:lvl1pPr>
          </a:lstStyle>
          <a:p>
            <a:r>
              <a:rPr lang="en-US"/>
              <a:t>KPU Teaching and Learning, CC-BY-SA</a:t>
            </a:r>
            <a:endParaRPr lang="en-US" dirty="0"/>
          </a:p>
        </p:txBody>
      </p:sp>
    </p:spTree>
    <p:extLst>
      <p:ext uri="{BB962C8B-B14F-4D97-AF65-F5344CB8AC3E}">
        <p14:creationId xmlns:p14="http://schemas.microsoft.com/office/powerpoint/2010/main" val="1849670906"/>
      </p:ext>
    </p:extLst>
  </p:cSld>
  <p:clrMap bg1="dk1" tx1="lt1" bg2="dk2" tx2="lt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Lst>
  <p:hf sldNum="0" hdr="0" dt="0"/>
  <p:txStyles>
    <p:titleStyle>
      <a:lvl1pPr algn="l" defTabSz="914400" rtl="0" eaLnBrk="1" latinLnBrk="0" hangingPunct="1">
        <a:lnSpc>
          <a:spcPct val="90000"/>
        </a:lnSpc>
        <a:spcBef>
          <a:spcPct val="0"/>
        </a:spcBef>
        <a:buNone/>
        <a:defRPr sz="48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600"/>
        </a:spcBef>
        <a:buFont typeface="Arial" panose="020B0604020202020204" pitchFamily="34" charset="0"/>
        <a:buChar char="•"/>
        <a:defRPr sz="4000" kern="1200">
          <a:solidFill>
            <a:schemeClr val="bg1"/>
          </a:solidFill>
          <a:latin typeface="+mn-lt"/>
          <a:ea typeface="+mn-ea"/>
          <a:cs typeface="+mn-cs"/>
        </a:defRPr>
      </a:lvl1pPr>
      <a:lvl2pPr marL="685800" indent="-228600" algn="l" defTabSz="914400" rtl="0" eaLnBrk="1" latinLnBrk="0" hangingPunct="1">
        <a:lnSpc>
          <a:spcPct val="100000"/>
        </a:lnSpc>
        <a:spcBef>
          <a:spcPts val="600"/>
        </a:spcBef>
        <a:buFont typeface="Arial" panose="020B0604020202020204" pitchFamily="34" charset="0"/>
        <a:buChar char="•"/>
        <a:defRPr sz="4000" kern="1200">
          <a:solidFill>
            <a:schemeClr val="bg1"/>
          </a:solidFill>
          <a:latin typeface="+mn-lt"/>
          <a:ea typeface="+mn-ea"/>
          <a:cs typeface="+mn-cs"/>
        </a:defRPr>
      </a:lvl2pPr>
      <a:lvl3pPr marL="1143000" indent="-228600" algn="l" defTabSz="914400" rtl="0" eaLnBrk="1" latinLnBrk="0" hangingPunct="1">
        <a:lnSpc>
          <a:spcPct val="100000"/>
        </a:lnSpc>
        <a:spcBef>
          <a:spcPts val="600"/>
        </a:spcBef>
        <a:buFont typeface="Arial" panose="020B0604020202020204" pitchFamily="34" charset="0"/>
        <a:buChar char="•"/>
        <a:defRPr sz="4000" kern="1200">
          <a:solidFill>
            <a:schemeClr val="bg1"/>
          </a:solidFill>
          <a:latin typeface="+mn-lt"/>
          <a:ea typeface="+mn-ea"/>
          <a:cs typeface="+mn-cs"/>
        </a:defRPr>
      </a:lvl3pPr>
      <a:lvl4pPr marL="1600200" indent="-228600" algn="l" defTabSz="914400" rtl="0" eaLnBrk="1" latinLnBrk="0" hangingPunct="1">
        <a:lnSpc>
          <a:spcPct val="100000"/>
        </a:lnSpc>
        <a:spcBef>
          <a:spcPts val="600"/>
        </a:spcBef>
        <a:buFont typeface="Arial" panose="020B0604020202020204" pitchFamily="34" charset="0"/>
        <a:buChar char="•"/>
        <a:defRPr sz="4000" kern="1200">
          <a:solidFill>
            <a:schemeClr val="bg1"/>
          </a:solidFill>
          <a:latin typeface="+mn-lt"/>
          <a:ea typeface="+mn-ea"/>
          <a:cs typeface="+mn-cs"/>
        </a:defRPr>
      </a:lvl4pPr>
      <a:lvl5pPr marL="2057400" indent="-228600" algn="l" defTabSz="914400" rtl="0" eaLnBrk="1" latinLnBrk="0" hangingPunct="1">
        <a:lnSpc>
          <a:spcPct val="100000"/>
        </a:lnSpc>
        <a:spcBef>
          <a:spcPts val="600"/>
        </a:spcBef>
        <a:buFont typeface="Arial" panose="020B0604020202020204" pitchFamily="34" charset="0"/>
        <a:buChar char="•"/>
        <a:defRPr sz="4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dfs.semanticscholar.org/8d16/858268c5c15496aac6c880f9f50afd9640b2.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creativecommons.org/licenses/by/4.0/" TargetMode="External"/><Relationship Id="rId5" Type="http://schemas.openxmlformats.org/officeDocument/2006/relationships/hyperlink" Target="https://www.slideshare.net/opencontent/open-education-a-simple-introduction" TargetMode="Externa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brill.com/edcollbook/title/56897"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unesco.org/en/right-educ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brill.com/edcollbook/title/56897"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38ACE-163E-40EB-A458-E794C67EA2A6}"/>
              </a:ext>
            </a:extLst>
          </p:cNvPr>
          <p:cNvSpPr>
            <a:spLocks noGrp="1"/>
          </p:cNvSpPr>
          <p:nvPr>
            <p:ph type="ctrTitle"/>
          </p:nvPr>
        </p:nvSpPr>
        <p:spPr/>
        <p:txBody>
          <a:bodyPr/>
          <a:lstStyle/>
          <a:p>
            <a:r>
              <a:rPr lang="en-US"/>
              <a:t>What is Open?</a:t>
            </a:r>
            <a:endParaRPr lang="en-US" dirty="0"/>
          </a:p>
        </p:txBody>
      </p:sp>
      <p:sp>
        <p:nvSpPr>
          <p:cNvPr id="3" name="Subtitle 2">
            <a:extLst>
              <a:ext uri="{FF2B5EF4-FFF2-40B4-BE49-F238E27FC236}">
                <a16:creationId xmlns:a16="http://schemas.microsoft.com/office/drawing/2014/main" id="{5C9205DF-8F5E-49F7-B00E-6F58293F5130}"/>
              </a:ext>
            </a:extLst>
          </p:cNvPr>
          <p:cNvSpPr>
            <a:spLocks noGrp="1"/>
          </p:cNvSpPr>
          <p:nvPr>
            <p:ph type="subTitle" idx="1"/>
          </p:nvPr>
        </p:nvSpPr>
        <p:spPr/>
        <p:txBody>
          <a:bodyPr/>
          <a:lstStyle/>
          <a:p>
            <a:r>
              <a:rPr lang="en-US" dirty="0"/>
              <a:t>Open Education</a:t>
            </a:r>
          </a:p>
        </p:txBody>
      </p:sp>
      <p:pic>
        <p:nvPicPr>
          <p:cNvPr id="5" name="Picture 4">
            <a:extLst>
              <a:ext uri="{FF2B5EF4-FFF2-40B4-BE49-F238E27FC236}">
                <a16:creationId xmlns:a16="http://schemas.microsoft.com/office/drawing/2014/main" id="{931C7D9B-25EA-4A8A-95D1-ACFACF3F9285}"/>
              </a:ext>
            </a:extLst>
          </p:cNvPr>
          <p:cNvPicPr>
            <a:picLocks noChangeAspect="1"/>
          </p:cNvPicPr>
          <p:nvPr/>
        </p:nvPicPr>
        <p:blipFill>
          <a:blip r:embed="rId3"/>
          <a:stretch>
            <a:fillRect/>
          </a:stretch>
        </p:blipFill>
        <p:spPr>
          <a:xfrm>
            <a:off x="10063254" y="5793627"/>
            <a:ext cx="2128746" cy="1064373"/>
          </a:xfrm>
          <a:prstGeom prst="rect">
            <a:avLst/>
          </a:prstGeom>
        </p:spPr>
      </p:pic>
    </p:spTree>
    <p:extLst>
      <p:ext uri="{BB962C8B-B14F-4D97-AF65-F5344CB8AC3E}">
        <p14:creationId xmlns:p14="http://schemas.microsoft.com/office/powerpoint/2010/main" val="398069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1DEF299F-069B-4FD3-9BF9-219F028A50CB}"/>
              </a:ext>
            </a:extLst>
          </p:cNvPr>
          <p:cNvSpPr>
            <a:spLocks noGrp="1"/>
          </p:cNvSpPr>
          <p:nvPr>
            <p:ph type="title"/>
          </p:nvPr>
        </p:nvSpPr>
        <p:spPr/>
        <p:txBody>
          <a:bodyPr/>
          <a:lstStyle/>
          <a:p>
            <a:r>
              <a:rPr lang="en-US" dirty="0"/>
              <a:t>Resources &gt; OERs</a:t>
            </a:r>
          </a:p>
        </p:txBody>
      </p:sp>
      <p:sp>
        <p:nvSpPr>
          <p:cNvPr id="14" name="Content Placeholder 13">
            <a:extLst>
              <a:ext uri="{FF2B5EF4-FFF2-40B4-BE49-F238E27FC236}">
                <a16:creationId xmlns:a16="http://schemas.microsoft.com/office/drawing/2014/main" id="{FA085EE6-6CF1-4516-9864-8A0F825EDB48}"/>
              </a:ext>
            </a:extLst>
          </p:cNvPr>
          <p:cNvSpPr>
            <a:spLocks noGrp="1"/>
          </p:cNvSpPr>
          <p:nvPr>
            <p:ph idx="1"/>
          </p:nvPr>
        </p:nvSpPr>
        <p:spPr>
          <a:xfrm>
            <a:off x="578194" y="2370553"/>
            <a:ext cx="11035611" cy="4295883"/>
          </a:xfrm>
        </p:spPr>
        <p:txBody>
          <a:bodyPr>
            <a:noAutofit/>
          </a:bodyPr>
          <a:lstStyle/>
          <a:p>
            <a:pPr marL="0" indent="0">
              <a:buNone/>
            </a:pPr>
            <a:r>
              <a:rPr lang="en-US" dirty="0"/>
              <a:t>OER are teaching, learning and research</a:t>
            </a:r>
            <a:br>
              <a:rPr lang="en-US" dirty="0"/>
            </a:br>
            <a:r>
              <a:rPr lang="en-US" dirty="0"/>
              <a:t>materials in any medium that reside in the public domain [or] have been released under an open license that permits </a:t>
            </a:r>
            <a:r>
              <a:rPr lang="en-US" b="1" dirty="0">
                <a:solidFill>
                  <a:schemeClr val="accent1"/>
                </a:solidFill>
              </a:rPr>
              <a:t>access</a:t>
            </a:r>
            <a:r>
              <a:rPr lang="en-US" dirty="0"/>
              <a:t>, </a:t>
            </a:r>
            <a:r>
              <a:rPr lang="en-US" b="1" dirty="0">
                <a:solidFill>
                  <a:schemeClr val="accent1"/>
                </a:solidFill>
              </a:rPr>
              <a:t>use</a:t>
            </a:r>
            <a:r>
              <a:rPr lang="en-US" dirty="0"/>
              <a:t>, </a:t>
            </a:r>
            <a:r>
              <a:rPr lang="en-US" b="1" dirty="0">
                <a:solidFill>
                  <a:schemeClr val="accent1"/>
                </a:solidFill>
              </a:rPr>
              <a:t>repurposing</a:t>
            </a:r>
            <a:r>
              <a:rPr lang="en-US" dirty="0"/>
              <a:t>, </a:t>
            </a:r>
            <a:r>
              <a:rPr lang="en-US" b="1" dirty="0">
                <a:solidFill>
                  <a:schemeClr val="accent1"/>
                </a:solidFill>
              </a:rPr>
              <a:t>reuse</a:t>
            </a:r>
            <a:r>
              <a:rPr lang="en-US" dirty="0"/>
              <a:t> and </a:t>
            </a:r>
            <a:r>
              <a:rPr lang="en-US" b="1" dirty="0">
                <a:solidFill>
                  <a:schemeClr val="accent1"/>
                </a:solidFill>
              </a:rPr>
              <a:t>redistribution</a:t>
            </a:r>
            <a:r>
              <a:rPr lang="en-US" dirty="0"/>
              <a:t> by others with no or limited restrictions.</a:t>
            </a:r>
          </a:p>
          <a:p>
            <a:pPr marL="457200" lvl="1" indent="0" algn="r">
              <a:buNone/>
            </a:pPr>
            <a:r>
              <a:rPr lang="en-US" sz="3600" dirty="0">
                <a:latin typeface="Courgette" panose="02000603070400060004" pitchFamily="2" charset="0"/>
              </a:rPr>
              <a:t>- </a:t>
            </a:r>
            <a:r>
              <a:rPr lang="en-US" sz="3600" dirty="0">
                <a:latin typeface="Courgette" panose="02000603070400060004" pitchFamily="2" charset="0"/>
                <a:hlinkClick r:id="rId3"/>
              </a:rPr>
              <a:t>Atkins, Brown &amp; Hammond, 2007</a:t>
            </a:r>
            <a:endParaRPr lang="en-US" sz="3600" dirty="0">
              <a:latin typeface="Courgette" panose="02000603070400060004" pitchFamily="2" charset="0"/>
            </a:endParaRPr>
          </a:p>
        </p:txBody>
      </p:sp>
      <p:sp>
        <p:nvSpPr>
          <p:cNvPr id="2" name="Footer Placeholder 1">
            <a:extLst>
              <a:ext uri="{FF2B5EF4-FFF2-40B4-BE49-F238E27FC236}">
                <a16:creationId xmlns:a16="http://schemas.microsoft.com/office/drawing/2014/main" id="{4031EDDF-8B94-40F4-8B08-117C865F9DEE}"/>
              </a:ext>
            </a:extLst>
          </p:cNvPr>
          <p:cNvSpPr>
            <a:spLocks noGrp="1"/>
          </p:cNvSpPr>
          <p:nvPr>
            <p:ph type="ftr" sz="quarter" idx="11"/>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855478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1DEF299F-069B-4FD3-9BF9-219F028A50CB}"/>
              </a:ext>
            </a:extLst>
          </p:cNvPr>
          <p:cNvSpPr>
            <a:spLocks noGrp="1"/>
          </p:cNvSpPr>
          <p:nvPr>
            <p:ph type="title"/>
          </p:nvPr>
        </p:nvSpPr>
        <p:spPr/>
        <p:txBody>
          <a:bodyPr>
            <a:normAutofit/>
          </a:bodyPr>
          <a:lstStyle/>
          <a:p>
            <a:r>
              <a:rPr lang="en-US" dirty="0"/>
              <a:t>Resources &gt; OERs</a:t>
            </a:r>
          </a:p>
        </p:txBody>
      </p:sp>
      <p:sp>
        <p:nvSpPr>
          <p:cNvPr id="2" name="Footer Placeholder 1">
            <a:extLst>
              <a:ext uri="{FF2B5EF4-FFF2-40B4-BE49-F238E27FC236}">
                <a16:creationId xmlns:a16="http://schemas.microsoft.com/office/drawing/2014/main" id="{4031EDDF-8B94-40F4-8B08-117C865F9DEE}"/>
              </a:ext>
            </a:extLst>
          </p:cNvPr>
          <p:cNvSpPr>
            <a:spLocks noGrp="1"/>
          </p:cNvSpPr>
          <p:nvPr>
            <p:ph type="ftr" sz="quarter" idx="11"/>
          </p:nvPr>
        </p:nvSpPr>
        <p:spPr/>
        <p:txBody>
          <a:bodyPr/>
          <a:lstStyle/>
          <a:p>
            <a:r>
              <a:rPr lang="en-US"/>
              <a:t>KPU Teaching and Learning, CC-BY-SA</a:t>
            </a:r>
            <a:endParaRPr lang="en-US" dirty="0"/>
          </a:p>
        </p:txBody>
      </p:sp>
      <p:pic>
        <p:nvPicPr>
          <p:cNvPr id="7" name="Picture 2" descr="https://lh6.googleusercontent.com/3z4Bj0vEVISAOFWWF2yQTfhzuqvkNZb-kUFhndL-urZ9GjDKfEzzcxdnUy7usYLYnmzDhfC_zFrP3ifB_NcMp70QiMq6i4H_nmGMLJ3n4ffrKhHX8Y87Q-GqPdIUtHBbJrSqOZoFpYeKoc0yMnvhYgdQ44UCkxM4e7TbYsH47gfrBfIsFnoOyuXIJR8">
            <a:extLst>
              <a:ext uri="{FF2B5EF4-FFF2-40B4-BE49-F238E27FC236}">
                <a16:creationId xmlns:a16="http://schemas.microsoft.com/office/drawing/2014/main" id="{040D3741-902B-4A0D-8233-93135A5836A9}"/>
              </a:ext>
            </a:extLst>
          </p:cNvPr>
          <p:cNvPicPr>
            <a:picLocks noChangeAspect="1" noChangeArrowheads="1"/>
          </p:cNvPicPr>
          <p:nvPr/>
        </p:nvPicPr>
        <p:blipFill rotWithShape="1">
          <a:blip r:embed="rId3">
            <a:duotone>
              <a:prstClr val="black"/>
              <a:srgbClr val="013657">
                <a:tint val="45000"/>
                <a:satMod val="400000"/>
              </a:srgbClr>
            </a:duotone>
            <a:extLst>
              <a:ext uri="{BEBA8EAE-BF5A-486C-A8C5-ECC9F3942E4B}">
                <a14:imgProps xmlns:a14="http://schemas.microsoft.com/office/drawing/2010/main">
                  <a14:imgLayer r:embed="rId4">
                    <a14:imgEffect>
                      <a14:backgroundRemoval t="9626" b="89840" l="2874" r="97701">
                        <a14:foregroundMark x1="12548" y1="28342" x2="10824" y2="27941"/>
                        <a14:foregroundMark x1="5460" y1="29412" x2="5460" y2="29412"/>
                        <a14:foregroundMark x1="3640" y1="43717" x2="3640" y2="43717"/>
                        <a14:foregroundMark x1="3065" y1="57086" x2="3065" y2="57086"/>
                        <a14:foregroundMark x1="94349" y1="32487" x2="94349" y2="32487"/>
                        <a14:foregroundMark x1="8525" y1="70588" x2="69349" y2="72727"/>
                        <a14:foregroundMark x1="69349" y1="72727" x2="85728" y2="71925"/>
                        <a14:foregroundMark x1="85728" y1="71925" x2="91667" y2="72059"/>
                        <a14:foregroundMark x1="95594" y1="44385" x2="95594" y2="46658"/>
                        <a14:foregroundMark x1="93678" y1="57888" x2="56897" y2="58289"/>
                        <a14:foregroundMark x1="71073" y1="87299" x2="45402" y2="88503"/>
                        <a14:foregroundMark x1="87931" y1="60428" x2="93295" y2="61497"/>
                        <a14:foregroundMark x1="93295" y1="61497" x2="95307" y2="56283"/>
                        <a14:foregroundMark x1="97640" y1="36497" x2="97701" y2="36898"/>
                        <a14:foregroundMark x1="96648" y1="29947" x2="97640" y2="36497"/>
                        <a14:backgroundMark x1="50096" y1="38503" x2="50096" y2="38503"/>
                        <a14:backgroundMark x1="36877" y1="38102" x2="75287" y2="39840"/>
                        <a14:backgroundMark x1="75287" y1="39840" x2="81034" y2="39572"/>
                        <a14:backgroundMark x1="81034" y1="39572" x2="92337" y2="39840"/>
                        <a14:backgroundMark x1="92337" y1="39840" x2="97797" y2="39572"/>
                        <a14:backgroundMark x1="97797" y1="39572" x2="98659" y2="39572"/>
                        <a14:backgroundMark x1="36782" y1="52139" x2="63793" y2="52273"/>
                        <a14:backgroundMark x1="63793" y1="52273" x2="71169" y2="52139"/>
                        <a14:backgroundMark x1="71169" y1="52139" x2="94636" y2="52139"/>
                        <a14:backgroundMark x1="36303" y1="64840" x2="56992" y2="65374"/>
                        <a14:backgroundMark x1="56992" y1="65374" x2="86015" y2="63904"/>
                        <a14:backgroundMark x1="86015" y1="63904" x2="91954" y2="64171"/>
                        <a14:backgroundMark x1="91954" y1="64171" x2="96456" y2="63904"/>
                        <a14:backgroundMark x1="97797" y1="36497" x2="97797" y2="36497"/>
                        <a14:backgroundMark x1="97318" y1="38503" x2="97701" y2="37968"/>
                        <a14:backgroundMark x1="95977" y1="52273" x2="95977" y2="52273"/>
                        <a14:backgroundMark x1="97510" y1="38369" x2="97701" y2="33556"/>
                        <a14:backgroundMark x1="97989" y1="37701" x2="98276" y2="35160"/>
                        <a14:backgroundMark x1="97031" y1="39572" x2="98563" y2="33556"/>
                        <a14:backgroundMark x1="95115" y1="51203" x2="98084" y2="51203"/>
                        <a14:backgroundMark x1="96743" y1="77139" x2="35249" y2="77273"/>
                        <a14:backgroundMark x1="4981" y1="52139" x2="9962" y2="51872"/>
                        <a14:backgroundMark x1="9962" y1="51872" x2="36590" y2="52273"/>
                      </a14:backgroundRemoval>
                    </a14:imgEffect>
                    <a14:imgEffect>
                      <a14:brightnessContrast contrast="20000"/>
                    </a14:imgEffect>
                  </a14:imgLayer>
                </a14:imgProps>
              </a:ext>
              <a:ext uri="{28A0092B-C50C-407E-A947-70E740481C1C}">
                <a14:useLocalDpi xmlns:a14="http://schemas.microsoft.com/office/drawing/2010/main" val="0"/>
              </a:ext>
            </a:extLst>
          </a:blip>
          <a:srcRect t="24759" b="7747"/>
          <a:stretch/>
        </p:blipFill>
        <p:spPr bwMode="auto">
          <a:xfrm>
            <a:off x="1583450" y="2129338"/>
            <a:ext cx="8710733" cy="421197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BD6AD634-47A8-4FB8-B653-44174DE4E5EC}"/>
              </a:ext>
            </a:extLst>
          </p:cNvPr>
          <p:cNvSpPr/>
          <p:nvPr/>
        </p:nvSpPr>
        <p:spPr>
          <a:xfrm>
            <a:off x="5452320" y="6233771"/>
            <a:ext cx="4648942" cy="307777"/>
          </a:xfrm>
          <a:prstGeom prst="rect">
            <a:avLst/>
          </a:prstGeom>
        </p:spPr>
        <p:txBody>
          <a:bodyPr wrap="square">
            <a:spAutoFit/>
          </a:bodyPr>
          <a:lstStyle/>
          <a:p>
            <a:pPr algn="r"/>
            <a:r>
              <a:rPr lang="en-US" sz="1400" i="1" dirty="0">
                <a:hlinkClick r:id="rId5"/>
              </a:rPr>
              <a:t>5 R’s chart</a:t>
            </a:r>
            <a:r>
              <a:rPr lang="en-US" sz="1400" i="1" dirty="0">
                <a:solidFill>
                  <a:schemeClr val="bg2"/>
                </a:solidFill>
              </a:rPr>
              <a:t> by David Wiley is licensed under </a:t>
            </a:r>
            <a:r>
              <a:rPr lang="en-US" sz="1400" i="1" dirty="0">
                <a:hlinkClick r:id="rId6"/>
              </a:rPr>
              <a:t>CC BY 4.0</a:t>
            </a:r>
            <a:endParaRPr lang="en-US" sz="1050" i="1" dirty="0"/>
          </a:p>
        </p:txBody>
      </p:sp>
    </p:spTree>
    <p:extLst>
      <p:ext uri="{BB962C8B-B14F-4D97-AF65-F5344CB8AC3E}">
        <p14:creationId xmlns:p14="http://schemas.microsoft.com/office/powerpoint/2010/main" val="286062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A2E14-6C35-4E47-A048-5394DBC6C017}"/>
              </a:ext>
            </a:extLst>
          </p:cNvPr>
          <p:cNvSpPr>
            <a:spLocks noGrp="1"/>
          </p:cNvSpPr>
          <p:nvPr>
            <p:ph type="title"/>
          </p:nvPr>
        </p:nvSpPr>
        <p:spPr/>
        <p:txBody>
          <a:bodyPr>
            <a:normAutofit/>
          </a:bodyPr>
          <a:lstStyle/>
          <a:p>
            <a:r>
              <a:rPr lang="en-US" dirty="0"/>
              <a:t>Resources &gt; OERs</a:t>
            </a:r>
          </a:p>
        </p:txBody>
      </p:sp>
      <p:sp>
        <p:nvSpPr>
          <p:cNvPr id="4" name="Footer Placeholder 3">
            <a:extLst>
              <a:ext uri="{FF2B5EF4-FFF2-40B4-BE49-F238E27FC236}">
                <a16:creationId xmlns:a16="http://schemas.microsoft.com/office/drawing/2014/main" id="{1D8A9969-628A-440B-A85E-D52EF24A6CFE}"/>
              </a:ext>
            </a:extLst>
          </p:cNvPr>
          <p:cNvSpPr>
            <a:spLocks noGrp="1"/>
          </p:cNvSpPr>
          <p:nvPr>
            <p:ph type="ftr" sz="quarter" idx="11"/>
          </p:nvPr>
        </p:nvSpPr>
        <p:spPr/>
        <p:txBody>
          <a:bodyPr/>
          <a:lstStyle/>
          <a:p>
            <a:r>
              <a:rPr lang="en-US"/>
              <a:t>KPU Teaching and Learning, CC-BY-SA</a:t>
            </a:r>
            <a:endParaRPr lang="en-US" dirty="0"/>
          </a:p>
        </p:txBody>
      </p:sp>
      <p:pic>
        <p:nvPicPr>
          <p:cNvPr id="10" name="Picture 9">
            <a:extLst>
              <a:ext uri="{FF2B5EF4-FFF2-40B4-BE49-F238E27FC236}">
                <a16:creationId xmlns:a16="http://schemas.microsoft.com/office/drawing/2014/main" id="{4C5C64EC-FE4A-4A85-B781-8D108A97BA51}"/>
              </a:ext>
            </a:extLst>
          </p:cNvPr>
          <p:cNvPicPr>
            <a:picLocks noChangeAspect="1"/>
          </p:cNvPicPr>
          <p:nvPr/>
        </p:nvPicPr>
        <p:blipFill>
          <a:blip r:embed="rId3"/>
          <a:stretch>
            <a:fillRect/>
          </a:stretch>
        </p:blipFill>
        <p:spPr>
          <a:xfrm>
            <a:off x="593410" y="4329378"/>
            <a:ext cx="3272785" cy="1145070"/>
          </a:xfrm>
          <a:prstGeom prst="rect">
            <a:avLst/>
          </a:prstGeom>
        </p:spPr>
      </p:pic>
      <p:pic>
        <p:nvPicPr>
          <p:cNvPr id="12" name="Picture 11">
            <a:extLst>
              <a:ext uri="{FF2B5EF4-FFF2-40B4-BE49-F238E27FC236}">
                <a16:creationId xmlns:a16="http://schemas.microsoft.com/office/drawing/2014/main" id="{490D9AA8-A7C6-4783-95CC-A5FE1D7E7D7A}"/>
              </a:ext>
            </a:extLst>
          </p:cNvPr>
          <p:cNvPicPr>
            <a:picLocks noChangeAspect="1"/>
          </p:cNvPicPr>
          <p:nvPr/>
        </p:nvPicPr>
        <p:blipFill>
          <a:blip r:embed="rId4"/>
          <a:stretch>
            <a:fillRect/>
          </a:stretch>
        </p:blipFill>
        <p:spPr>
          <a:xfrm>
            <a:off x="8325803" y="2856465"/>
            <a:ext cx="3272785" cy="1145070"/>
          </a:xfrm>
          <a:prstGeom prst="rect">
            <a:avLst/>
          </a:prstGeom>
        </p:spPr>
      </p:pic>
      <p:pic>
        <p:nvPicPr>
          <p:cNvPr id="14" name="Picture 13">
            <a:extLst>
              <a:ext uri="{FF2B5EF4-FFF2-40B4-BE49-F238E27FC236}">
                <a16:creationId xmlns:a16="http://schemas.microsoft.com/office/drawing/2014/main" id="{DF1E6B3C-4DC7-4362-89F3-A6012814A771}"/>
              </a:ext>
            </a:extLst>
          </p:cNvPr>
          <p:cNvPicPr>
            <a:picLocks noChangeAspect="1"/>
          </p:cNvPicPr>
          <p:nvPr/>
        </p:nvPicPr>
        <p:blipFill>
          <a:blip r:embed="rId5"/>
          <a:stretch>
            <a:fillRect/>
          </a:stretch>
        </p:blipFill>
        <p:spPr>
          <a:xfrm>
            <a:off x="593411" y="2856465"/>
            <a:ext cx="3272785" cy="1145070"/>
          </a:xfrm>
          <a:prstGeom prst="rect">
            <a:avLst/>
          </a:prstGeom>
        </p:spPr>
      </p:pic>
      <p:pic>
        <p:nvPicPr>
          <p:cNvPr id="16" name="Picture 15">
            <a:extLst>
              <a:ext uri="{FF2B5EF4-FFF2-40B4-BE49-F238E27FC236}">
                <a16:creationId xmlns:a16="http://schemas.microsoft.com/office/drawing/2014/main" id="{AE8F5895-F15C-451C-BCED-18F3DB438510}"/>
              </a:ext>
            </a:extLst>
          </p:cNvPr>
          <p:cNvPicPr>
            <a:picLocks noChangeAspect="1"/>
          </p:cNvPicPr>
          <p:nvPr/>
        </p:nvPicPr>
        <p:blipFill>
          <a:blip r:embed="rId6"/>
          <a:stretch>
            <a:fillRect/>
          </a:stretch>
        </p:blipFill>
        <p:spPr>
          <a:xfrm>
            <a:off x="4459607" y="2856465"/>
            <a:ext cx="3272785" cy="1145070"/>
          </a:xfrm>
          <a:prstGeom prst="rect">
            <a:avLst/>
          </a:prstGeom>
        </p:spPr>
      </p:pic>
      <p:pic>
        <p:nvPicPr>
          <p:cNvPr id="17" name="Picture 16">
            <a:extLst>
              <a:ext uri="{FF2B5EF4-FFF2-40B4-BE49-F238E27FC236}">
                <a16:creationId xmlns:a16="http://schemas.microsoft.com/office/drawing/2014/main" id="{112146D9-3CCF-4894-8C04-4C9CE301C8D0}"/>
              </a:ext>
            </a:extLst>
          </p:cNvPr>
          <p:cNvPicPr>
            <a:picLocks noChangeAspect="1"/>
          </p:cNvPicPr>
          <p:nvPr/>
        </p:nvPicPr>
        <p:blipFill>
          <a:blip r:embed="rId7"/>
          <a:stretch>
            <a:fillRect/>
          </a:stretch>
        </p:blipFill>
        <p:spPr>
          <a:xfrm>
            <a:off x="8325803" y="4329378"/>
            <a:ext cx="3272785" cy="1145070"/>
          </a:xfrm>
          <a:prstGeom prst="rect">
            <a:avLst/>
          </a:prstGeom>
        </p:spPr>
      </p:pic>
      <p:pic>
        <p:nvPicPr>
          <p:cNvPr id="18" name="Picture 17">
            <a:extLst>
              <a:ext uri="{FF2B5EF4-FFF2-40B4-BE49-F238E27FC236}">
                <a16:creationId xmlns:a16="http://schemas.microsoft.com/office/drawing/2014/main" id="{E7E4884D-3C67-4F41-BCDE-C3F94CCBA44D}"/>
              </a:ext>
            </a:extLst>
          </p:cNvPr>
          <p:cNvPicPr>
            <a:picLocks noChangeAspect="1"/>
          </p:cNvPicPr>
          <p:nvPr/>
        </p:nvPicPr>
        <p:blipFill>
          <a:blip r:embed="rId8"/>
          <a:stretch>
            <a:fillRect/>
          </a:stretch>
        </p:blipFill>
        <p:spPr>
          <a:xfrm>
            <a:off x="4459607" y="4329588"/>
            <a:ext cx="3272785" cy="1145070"/>
          </a:xfrm>
          <a:prstGeom prst="rect">
            <a:avLst/>
          </a:prstGeom>
        </p:spPr>
      </p:pic>
    </p:spTree>
    <p:extLst>
      <p:ext uri="{BB962C8B-B14F-4D97-AF65-F5344CB8AC3E}">
        <p14:creationId xmlns:p14="http://schemas.microsoft.com/office/powerpoint/2010/main" val="2819888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1DEF299F-069B-4FD3-9BF9-219F028A50CB}"/>
              </a:ext>
            </a:extLst>
          </p:cNvPr>
          <p:cNvSpPr>
            <a:spLocks noGrp="1"/>
          </p:cNvSpPr>
          <p:nvPr>
            <p:ph type="title"/>
          </p:nvPr>
        </p:nvSpPr>
        <p:spPr/>
        <p:txBody>
          <a:bodyPr/>
          <a:lstStyle/>
          <a:p>
            <a:r>
              <a:rPr lang="en-US" dirty="0"/>
              <a:t>Practices &gt; Open Pedagogy</a:t>
            </a:r>
          </a:p>
        </p:txBody>
      </p:sp>
      <p:sp>
        <p:nvSpPr>
          <p:cNvPr id="14" name="Content Placeholder 13">
            <a:extLst>
              <a:ext uri="{FF2B5EF4-FFF2-40B4-BE49-F238E27FC236}">
                <a16:creationId xmlns:a16="http://schemas.microsoft.com/office/drawing/2014/main" id="{FA085EE6-6CF1-4516-9864-8A0F825EDB48}"/>
              </a:ext>
            </a:extLst>
          </p:cNvPr>
          <p:cNvSpPr>
            <a:spLocks noGrp="1"/>
          </p:cNvSpPr>
          <p:nvPr>
            <p:ph idx="1"/>
          </p:nvPr>
        </p:nvSpPr>
        <p:spPr/>
        <p:txBody>
          <a:bodyPr>
            <a:noAutofit/>
          </a:bodyPr>
          <a:lstStyle/>
          <a:p>
            <a:pPr marL="0" indent="0">
              <a:buNone/>
            </a:pPr>
            <a:r>
              <a:rPr lang="en-US" dirty="0"/>
              <a:t>Engaging in open pedagogy practices </a:t>
            </a:r>
            <a:r>
              <a:rPr lang="en-US" dirty="0" err="1"/>
              <a:t>centres</a:t>
            </a:r>
            <a:endParaRPr lang="en-US" dirty="0"/>
          </a:p>
          <a:p>
            <a:pPr marL="457200" indent="-457200"/>
            <a:r>
              <a:rPr lang="en-US" b="1" dirty="0">
                <a:solidFill>
                  <a:schemeClr val="accent1"/>
                </a:solidFill>
              </a:rPr>
              <a:t>agency, consent, care, compassion</a:t>
            </a:r>
          </a:p>
          <a:p>
            <a:pPr marL="457200" indent="-457200"/>
            <a:r>
              <a:rPr lang="en-US" dirty="0"/>
              <a:t>opportunities for </a:t>
            </a:r>
            <a:r>
              <a:rPr lang="en-US" b="1" dirty="0">
                <a:solidFill>
                  <a:schemeClr val="accent1"/>
                </a:solidFill>
              </a:rPr>
              <a:t>JEDI</a:t>
            </a:r>
            <a:r>
              <a:rPr lang="en-US" dirty="0"/>
              <a:t>; </a:t>
            </a:r>
          </a:p>
          <a:p>
            <a:pPr marL="457200" indent="-457200"/>
            <a:r>
              <a:rPr lang="en-US" dirty="0"/>
              <a:t>embraces </a:t>
            </a:r>
            <a:r>
              <a:rPr lang="en-US" b="1" dirty="0">
                <a:solidFill>
                  <a:schemeClr val="accent1"/>
                </a:solidFill>
              </a:rPr>
              <a:t>students creating</a:t>
            </a:r>
            <a:r>
              <a:rPr lang="en-US" dirty="0"/>
              <a:t> content; and</a:t>
            </a:r>
          </a:p>
          <a:p>
            <a:pPr marL="457200" indent="-457200"/>
            <a:r>
              <a:rPr lang="en-US" dirty="0"/>
              <a:t>provides </a:t>
            </a:r>
            <a:r>
              <a:rPr lang="en-US" b="1" dirty="0">
                <a:solidFill>
                  <a:schemeClr val="accent1"/>
                </a:solidFill>
              </a:rPr>
              <a:t>scaffolding</a:t>
            </a:r>
            <a:r>
              <a:rPr lang="en-US" dirty="0"/>
              <a:t> for tools and assignments.</a:t>
            </a:r>
          </a:p>
        </p:txBody>
      </p:sp>
      <p:sp>
        <p:nvSpPr>
          <p:cNvPr id="2" name="Footer Placeholder 1">
            <a:extLst>
              <a:ext uri="{FF2B5EF4-FFF2-40B4-BE49-F238E27FC236}">
                <a16:creationId xmlns:a16="http://schemas.microsoft.com/office/drawing/2014/main" id="{4031EDDF-8B94-40F4-8B08-117C865F9DEE}"/>
              </a:ext>
            </a:extLst>
          </p:cNvPr>
          <p:cNvSpPr>
            <a:spLocks noGrp="1"/>
          </p:cNvSpPr>
          <p:nvPr>
            <p:ph type="ftr" sz="quarter" idx="11"/>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1473342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1DEF299F-069B-4FD3-9BF9-219F028A50CB}"/>
              </a:ext>
            </a:extLst>
          </p:cNvPr>
          <p:cNvSpPr>
            <a:spLocks noGrp="1"/>
          </p:cNvSpPr>
          <p:nvPr>
            <p:ph type="title"/>
          </p:nvPr>
        </p:nvSpPr>
        <p:spPr/>
        <p:txBody>
          <a:bodyPr>
            <a:normAutofit/>
          </a:bodyPr>
          <a:lstStyle/>
          <a:p>
            <a:r>
              <a:rPr lang="en-US" dirty="0"/>
              <a:t>Practices &gt; Open Pedagogy</a:t>
            </a:r>
          </a:p>
        </p:txBody>
      </p:sp>
      <p:sp>
        <p:nvSpPr>
          <p:cNvPr id="14" name="Content Placeholder 13">
            <a:extLst>
              <a:ext uri="{FF2B5EF4-FFF2-40B4-BE49-F238E27FC236}">
                <a16:creationId xmlns:a16="http://schemas.microsoft.com/office/drawing/2014/main" id="{FA085EE6-6CF1-4516-9864-8A0F825EDB48}"/>
              </a:ext>
            </a:extLst>
          </p:cNvPr>
          <p:cNvSpPr>
            <a:spLocks noGrp="1"/>
          </p:cNvSpPr>
          <p:nvPr>
            <p:ph idx="1"/>
          </p:nvPr>
        </p:nvSpPr>
        <p:spPr/>
        <p:txBody>
          <a:bodyPr>
            <a:noAutofit/>
          </a:bodyPr>
          <a:lstStyle/>
          <a:p>
            <a:pPr marL="0" indent="0">
              <a:buNone/>
            </a:pPr>
            <a:r>
              <a:rPr lang="en-US" dirty="0"/>
              <a:t>The characteristics of open pedagogy are:</a:t>
            </a:r>
          </a:p>
          <a:p>
            <a:pPr marL="457200" indent="-457200"/>
            <a:r>
              <a:rPr lang="en-US" dirty="0"/>
              <a:t>Incorporating feedback</a:t>
            </a:r>
          </a:p>
          <a:p>
            <a:pPr marL="457200" indent="-457200"/>
            <a:r>
              <a:rPr lang="en-US" dirty="0"/>
              <a:t>Providing options</a:t>
            </a:r>
          </a:p>
          <a:p>
            <a:pPr marL="457200" indent="-457200"/>
            <a:r>
              <a:rPr lang="en-US" dirty="0"/>
              <a:t>Encouraging ownership</a:t>
            </a:r>
          </a:p>
          <a:p>
            <a:pPr marL="457200" indent="-457200"/>
            <a:r>
              <a:rPr lang="en-US" dirty="0"/>
              <a:t>Having value beyond knowledge</a:t>
            </a:r>
          </a:p>
          <a:p>
            <a:pPr marL="457200" indent="-457200"/>
            <a:r>
              <a:rPr lang="en-US" dirty="0"/>
              <a:t>Sharing with others</a:t>
            </a:r>
          </a:p>
        </p:txBody>
      </p:sp>
      <p:sp>
        <p:nvSpPr>
          <p:cNvPr id="2" name="Footer Placeholder 1">
            <a:extLst>
              <a:ext uri="{FF2B5EF4-FFF2-40B4-BE49-F238E27FC236}">
                <a16:creationId xmlns:a16="http://schemas.microsoft.com/office/drawing/2014/main" id="{4031EDDF-8B94-40F4-8B08-117C865F9DEE}"/>
              </a:ext>
            </a:extLst>
          </p:cNvPr>
          <p:cNvSpPr>
            <a:spLocks noGrp="1"/>
          </p:cNvSpPr>
          <p:nvPr>
            <p:ph type="ftr" sz="quarter" idx="11"/>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2655816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1DEF299F-069B-4FD3-9BF9-219F028A50CB}"/>
              </a:ext>
            </a:extLst>
          </p:cNvPr>
          <p:cNvSpPr>
            <a:spLocks noGrp="1"/>
          </p:cNvSpPr>
          <p:nvPr>
            <p:ph type="title"/>
          </p:nvPr>
        </p:nvSpPr>
        <p:spPr/>
        <p:txBody>
          <a:bodyPr>
            <a:normAutofit/>
          </a:bodyPr>
          <a:lstStyle/>
          <a:p>
            <a:r>
              <a:rPr lang="en-US" dirty="0"/>
              <a:t>Practices &gt; Open Pedagogy</a:t>
            </a:r>
          </a:p>
        </p:txBody>
      </p:sp>
      <p:sp>
        <p:nvSpPr>
          <p:cNvPr id="3" name="Content Placeholder 2">
            <a:extLst>
              <a:ext uri="{FF2B5EF4-FFF2-40B4-BE49-F238E27FC236}">
                <a16:creationId xmlns:a16="http://schemas.microsoft.com/office/drawing/2014/main" id="{3A891AC8-037A-45E5-80D2-BD3522F1DB70}"/>
              </a:ext>
            </a:extLst>
          </p:cNvPr>
          <p:cNvSpPr>
            <a:spLocks noGrp="1"/>
          </p:cNvSpPr>
          <p:nvPr>
            <p:ph idx="1"/>
          </p:nvPr>
        </p:nvSpPr>
        <p:spPr/>
        <p:txBody>
          <a:bodyPr>
            <a:noAutofit/>
          </a:bodyPr>
          <a:lstStyle/>
          <a:p>
            <a:pPr marL="0" indent="0">
              <a:buNone/>
            </a:pPr>
            <a:r>
              <a:rPr lang="en-US" dirty="0"/>
              <a:t>Examples of Open Pedagogy</a:t>
            </a:r>
          </a:p>
          <a:p>
            <a:pPr marL="739775" indent="-508000"/>
            <a:r>
              <a:rPr lang="en-US" dirty="0"/>
              <a:t>Building OERs with students</a:t>
            </a:r>
          </a:p>
          <a:p>
            <a:pPr marL="739775" indent="-508000"/>
            <a:r>
              <a:rPr lang="en-US" sz="4000" dirty="0"/>
              <a:t>Students co-create pieces of the course</a:t>
            </a:r>
          </a:p>
          <a:p>
            <a:pPr marL="739775" indent="-508000"/>
            <a:r>
              <a:rPr lang="en-US" sz="4000" dirty="0"/>
              <a:t>Asking students for feedback about assignment instructions</a:t>
            </a:r>
          </a:p>
        </p:txBody>
      </p:sp>
      <p:sp>
        <p:nvSpPr>
          <p:cNvPr id="2" name="Footer Placeholder 1">
            <a:extLst>
              <a:ext uri="{FF2B5EF4-FFF2-40B4-BE49-F238E27FC236}">
                <a16:creationId xmlns:a16="http://schemas.microsoft.com/office/drawing/2014/main" id="{4031EDDF-8B94-40F4-8B08-117C865F9DEE}"/>
              </a:ext>
            </a:extLst>
          </p:cNvPr>
          <p:cNvSpPr>
            <a:spLocks noGrp="1"/>
          </p:cNvSpPr>
          <p:nvPr>
            <p:ph type="ftr" sz="quarter" idx="11"/>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2142326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1DEF299F-069B-4FD3-9BF9-219F028A50CB}"/>
              </a:ext>
            </a:extLst>
          </p:cNvPr>
          <p:cNvSpPr>
            <a:spLocks noGrp="1"/>
          </p:cNvSpPr>
          <p:nvPr>
            <p:ph type="title"/>
          </p:nvPr>
        </p:nvSpPr>
        <p:spPr/>
        <p:txBody>
          <a:bodyPr>
            <a:normAutofit/>
          </a:bodyPr>
          <a:lstStyle/>
          <a:p>
            <a:r>
              <a:rPr lang="en-US" dirty="0"/>
              <a:t>Practices &gt; Open Pedagogy</a:t>
            </a:r>
          </a:p>
        </p:txBody>
      </p:sp>
      <p:sp>
        <p:nvSpPr>
          <p:cNvPr id="14" name="Content Placeholder 13">
            <a:extLst>
              <a:ext uri="{FF2B5EF4-FFF2-40B4-BE49-F238E27FC236}">
                <a16:creationId xmlns:a16="http://schemas.microsoft.com/office/drawing/2014/main" id="{FA085EE6-6CF1-4516-9864-8A0F825EDB48}"/>
              </a:ext>
            </a:extLst>
          </p:cNvPr>
          <p:cNvSpPr>
            <a:spLocks noGrp="1"/>
          </p:cNvSpPr>
          <p:nvPr>
            <p:ph idx="1"/>
          </p:nvPr>
        </p:nvSpPr>
        <p:spPr/>
        <p:txBody>
          <a:bodyPr>
            <a:noAutofit/>
          </a:bodyPr>
          <a:lstStyle/>
          <a:p>
            <a:pPr marL="0" indent="0">
              <a:buNone/>
            </a:pPr>
            <a:r>
              <a:rPr lang="en-US" dirty="0"/>
              <a:t>The characteristics of open pedagogy are:</a:t>
            </a:r>
          </a:p>
          <a:p>
            <a:pPr marL="457200" indent="-457200"/>
            <a:r>
              <a:rPr lang="en-US" dirty="0"/>
              <a:t>Incorporating feedback</a:t>
            </a:r>
          </a:p>
          <a:p>
            <a:pPr marL="457200" indent="-457200"/>
            <a:r>
              <a:rPr lang="en-US" dirty="0"/>
              <a:t>Providing options</a:t>
            </a:r>
          </a:p>
          <a:p>
            <a:pPr marL="457200" indent="-457200"/>
            <a:r>
              <a:rPr lang="en-US" dirty="0"/>
              <a:t>Encouraging ownership</a:t>
            </a:r>
          </a:p>
          <a:p>
            <a:pPr marL="457200" indent="-457200"/>
            <a:r>
              <a:rPr lang="en-US" dirty="0"/>
              <a:t>Having value beyond knowledge</a:t>
            </a:r>
          </a:p>
          <a:p>
            <a:pPr marL="457200" indent="-457200"/>
            <a:r>
              <a:rPr lang="en-US" dirty="0"/>
              <a:t>Sharing with others</a:t>
            </a:r>
          </a:p>
        </p:txBody>
      </p:sp>
      <p:sp>
        <p:nvSpPr>
          <p:cNvPr id="2" name="Footer Placeholder 1">
            <a:extLst>
              <a:ext uri="{FF2B5EF4-FFF2-40B4-BE49-F238E27FC236}">
                <a16:creationId xmlns:a16="http://schemas.microsoft.com/office/drawing/2014/main" id="{4031EDDF-8B94-40F4-8B08-117C865F9DEE}"/>
              </a:ext>
            </a:extLst>
          </p:cNvPr>
          <p:cNvSpPr>
            <a:spLocks noGrp="1"/>
          </p:cNvSpPr>
          <p:nvPr>
            <p:ph type="ftr" sz="quarter" idx="11"/>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615936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1DEF299F-069B-4FD3-9BF9-219F028A50CB}"/>
              </a:ext>
            </a:extLst>
          </p:cNvPr>
          <p:cNvSpPr>
            <a:spLocks noGrp="1"/>
          </p:cNvSpPr>
          <p:nvPr>
            <p:ph type="title"/>
          </p:nvPr>
        </p:nvSpPr>
        <p:spPr/>
        <p:txBody>
          <a:bodyPr/>
          <a:lstStyle/>
          <a:p>
            <a:r>
              <a:rPr lang="en-US" dirty="0"/>
              <a:t>Practices &gt; Scholarship</a:t>
            </a:r>
          </a:p>
        </p:txBody>
      </p:sp>
      <p:sp>
        <p:nvSpPr>
          <p:cNvPr id="14" name="Content Placeholder 13">
            <a:extLst>
              <a:ext uri="{FF2B5EF4-FFF2-40B4-BE49-F238E27FC236}">
                <a16:creationId xmlns:a16="http://schemas.microsoft.com/office/drawing/2014/main" id="{FA085EE6-6CF1-4516-9864-8A0F825EDB48}"/>
              </a:ext>
            </a:extLst>
          </p:cNvPr>
          <p:cNvSpPr>
            <a:spLocks noGrp="1"/>
          </p:cNvSpPr>
          <p:nvPr>
            <p:ph idx="1"/>
          </p:nvPr>
        </p:nvSpPr>
        <p:spPr/>
        <p:txBody>
          <a:bodyPr/>
          <a:lstStyle/>
          <a:p>
            <a:pPr marL="0" indent="0">
              <a:buNone/>
            </a:pPr>
            <a:r>
              <a:rPr lang="en-US" dirty="0"/>
              <a:t>Applying open education to scholarship</a:t>
            </a:r>
            <a:br>
              <a:rPr lang="en-US" dirty="0"/>
            </a:br>
            <a:r>
              <a:rPr lang="en-US" dirty="0"/>
              <a:t>practices results in:</a:t>
            </a:r>
          </a:p>
          <a:p>
            <a:pPr marL="465138" indent="-465138"/>
            <a:r>
              <a:rPr lang="en-US" dirty="0"/>
              <a:t>Publishing &gt; </a:t>
            </a:r>
            <a:r>
              <a:rPr lang="en-US" b="1" dirty="0"/>
              <a:t>Open Access</a:t>
            </a:r>
          </a:p>
          <a:p>
            <a:pPr marL="465138" indent="-465138"/>
            <a:r>
              <a:rPr lang="en-US" dirty="0"/>
              <a:t>Research &gt; </a:t>
            </a:r>
            <a:r>
              <a:rPr lang="en-US" b="1" dirty="0"/>
              <a:t>Open Data</a:t>
            </a:r>
          </a:p>
          <a:p>
            <a:pPr marL="465138" indent="-465138"/>
            <a:r>
              <a:rPr lang="en-US" dirty="0"/>
              <a:t>Software Development &gt; </a:t>
            </a:r>
            <a:r>
              <a:rPr lang="en-US" b="1" dirty="0"/>
              <a:t>Open Source</a:t>
            </a:r>
          </a:p>
        </p:txBody>
      </p:sp>
      <p:sp>
        <p:nvSpPr>
          <p:cNvPr id="2" name="Footer Placeholder 1">
            <a:extLst>
              <a:ext uri="{FF2B5EF4-FFF2-40B4-BE49-F238E27FC236}">
                <a16:creationId xmlns:a16="http://schemas.microsoft.com/office/drawing/2014/main" id="{4031EDDF-8B94-40F4-8B08-117C865F9DEE}"/>
              </a:ext>
            </a:extLst>
          </p:cNvPr>
          <p:cNvSpPr>
            <a:spLocks noGrp="1"/>
          </p:cNvSpPr>
          <p:nvPr>
            <p:ph type="ftr" sz="quarter" idx="11"/>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4219613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54C7244B-1FE5-4449-955F-01876138B09C}"/>
              </a:ext>
            </a:extLst>
          </p:cNvPr>
          <p:cNvSpPr>
            <a:spLocks noGrp="1"/>
          </p:cNvSpPr>
          <p:nvPr>
            <p:ph type="body" idx="1"/>
          </p:nvPr>
        </p:nvSpPr>
        <p:spPr/>
        <p:txBody>
          <a:bodyPr>
            <a:noAutofit/>
          </a:bodyPr>
          <a:lstStyle/>
          <a:p>
            <a:pPr marL="465138" indent="-465138"/>
            <a:r>
              <a:rPr lang="en-US" dirty="0"/>
              <a:t>What is Open Education?</a:t>
            </a:r>
          </a:p>
          <a:p>
            <a:pPr marL="571500" indent="-571500">
              <a:buFont typeface="Arial" panose="020B0604020202020204" pitchFamily="34" charset="0"/>
              <a:buChar char="•"/>
            </a:pPr>
            <a:r>
              <a:rPr lang="en-US" sz="3600" i="1" dirty="0">
                <a:solidFill>
                  <a:schemeClr val="accent1"/>
                </a:solidFill>
              </a:rPr>
              <a:t>Right to Education</a:t>
            </a:r>
          </a:p>
          <a:p>
            <a:pPr marL="465138" indent="-465138"/>
            <a:r>
              <a:rPr lang="en-US" dirty="0"/>
              <a:t>What are the principles?</a:t>
            </a:r>
          </a:p>
          <a:p>
            <a:pPr marL="571500" indent="-571500">
              <a:buFont typeface="Arial" panose="020B0604020202020204" pitchFamily="34" charset="0"/>
              <a:buChar char="•"/>
            </a:pPr>
            <a:r>
              <a:rPr lang="en-US" sz="3600" i="1" dirty="0">
                <a:solidFill>
                  <a:schemeClr val="accent1"/>
                </a:solidFill>
              </a:rPr>
              <a:t>Access, collaboration, creation, integration</a:t>
            </a:r>
          </a:p>
          <a:p>
            <a:pPr marL="465138" indent="-465138"/>
            <a:r>
              <a:rPr lang="en-US" dirty="0"/>
              <a:t>How to engage?</a:t>
            </a:r>
          </a:p>
          <a:p>
            <a:pPr marL="571500" indent="-571500">
              <a:buFont typeface="Arial" panose="020B0604020202020204" pitchFamily="34" charset="0"/>
              <a:buChar char="•"/>
            </a:pPr>
            <a:r>
              <a:rPr lang="en-US" sz="3600" i="1" dirty="0">
                <a:solidFill>
                  <a:schemeClr val="accent1"/>
                </a:solidFill>
              </a:rPr>
              <a:t>OERs, Open Pedagogy, Scholarship</a:t>
            </a:r>
          </a:p>
        </p:txBody>
      </p:sp>
      <p:sp>
        <p:nvSpPr>
          <p:cNvPr id="3" name="Title 2">
            <a:extLst>
              <a:ext uri="{FF2B5EF4-FFF2-40B4-BE49-F238E27FC236}">
                <a16:creationId xmlns:a16="http://schemas.microsoft.com/office/drawing/2014/main" id="{99B59FC1-CE3F-49F9-BFF8-1CD837A2E4F4}"/>
              </a:ext>
            </a:extLst>
          </p:cNvPr>
          <p:cNvSpPr>
            <a:spLocks noGrp="1"/>
          </p:cNvSpPr>
          <p:nvPr>
            <p:ph type="title"/>
          </p:nvPr>
        </p:nvSpPr>
        <p:spPr/>
        <p:txBody>
          <a:bodyPr/>
          <a:lstStyle/>
          <a:p>
            <a:r>
              <a:rPr lang="en-US" dirty="0"/>
              <a:t>Recap</a:t>
            </a:r>
          </a:p>
        </p:txBody>
      </p:sp>
      <p:sp>
        <p:nvSpPr>
          <p:cNvPr id="2" name="Footer Placeholder 1">
            <a:extLst>
              <a:ext uri="{FF2B5EF4-FFF2-40B4-BE49-F238E27FC236}">
                <a16:creationId xmlns:a16="http://schemas.microsoft.com/office/drawing/2014/main" id="{372AF0CF-53AD-4776-A122-0E3C15908033}"/>
              </a:ext>
            </a:extLst>
          </p:cNvPr>
          <p:cNvSpPr>
            <a:spLocks noGrp="1"/>
          </p:cNvSpPr>
          <p:nvPr>
            <p:ph type="ftr" sz="quarter" idx="11"/>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3283644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3D96F0-BCDE-41CB-B3DF-BF5DD4317FFA}"/>
              </a:ext>
            </a:extLst>
          </p:cNvPr>
          <p:cNvSpPr>
            <a:spLocks noGrp="1"/>
          </p:cNvSpPr>
          <p:nvPr>
            <p:ph type="title"/>
          </p:nvPr>
        </p:nvSpPr>
        <p:spPr/>
        <p:txBody>
          <a:bodyPr/>
          <a:lstStyle/>
          <a:p>
            <a:r>
              <a:rPr lang="en-US"/>
              <a:t>What is Open Education?</a:t>
            </a:r>
            <a:endParaRPr lang="en-US" dirty="0"/>
          </a:p>
        </p:txBody>
      </p:sp>
      <p:sp>
        <p:nvSpPr>
          <p:cNvPr id="4" name="Content Placeholder 3">
            <a:extLst>
              <a:ext uri="{FF2B5EF4-FFF2-40B4-BE49-F238E27FC236}">
                <a16:creationId xmlns:a16="http://schemas.microsoft.com/office/drawing/2014/main" id="{8BC06399-E5EC-4FEF-9E7D-1F474942F390}"/>
              </a:ext>
            </a:extLst>
          </p:cNvPr>
          <p:cNvSpPr>
            <a:spLocks noGrp="1"/>
          </p:cNvSpPr>
          <p:nvPr>
            <p:ph idx="1"/>
          </p:nvPr>
        </p:nvSpPr>
        <p:spPr/>
        <p:txBody>
          <a:bodyPr/>
          <a:lstStyle/>
          <a:p>
            <a:pPr marL="0" indent="0">
              <a:buNone/>
            </a:pPr>
            <a:r>
              <a:rPr lang="en-US" dirty="0"/>
              <a:t>Education is a </a:t>
            </a:r>
            <a:r>
              <a:rPr lang="en-US" b="1" dirty="0">
                <a:solidFill>
                  <a:schemeClr val="accent1"/>
                </a:solidFill>
              </a:rPr>
              <a:t>fundamental human right</a:t>
            </a:r>
          </a:p>
          <a:p>
            <a:pPr marL="974725" lvl="1" indent="-517525"/>
            <a:r>
              <a:rPr lang="en-US" sz="4000" dirty="0"/>
              <a:t>Barriers exist for people to access education</a:t>
            </a:r>
          </a:p>
          <a:p>
            <a:pPr marL="974725" lvl="1" indent="-517525"/>
            <a:r>
              <a:rPr lang="en-US" sz="4000" dirty="0"/>
              <a:t>Open Education lowers barriers</a:t>
            </a:r>
          </a:p>
        </p:txBody>
      </p:sp>
      <p:sp>
        <p:nvSpPr>
          <p:cNvPr id="2" name="Footer Placeholder 1">
            <a:extLst>
              <a:ext uri="{FF2B5EF4-FFF2-40B4-BE49-F238E27FC236}">
                <a16:creationId xmlns:a16="http://schemas.microsoft.com/office/drawing/2014/main" id="{1DBDDC66-D8CF-46CD-A0C6-65EFB3D56117}"/>
              </a:ext>
            </a:extLst>
          </p:cNvPr>
          <p:cNvSpPr>
            <a:spLocks noGrp="1"/>
          </p:cNvSpPr>
          <p:nvPr>
            <p:ph type="ftr" sz="quarter" idx="11"/>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138594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54C7244B-1FE5-4449-955F-01876138B09C}"/>
              </a:ext>
            </a:extLst>
          </p:cNvPr>
          <p:cNvSpPr>
            <a:spLocks noGrp="1"/>
          </p:cNvSpPr>
          <p:nvPr>
            <p:ph type="body" idx="1"/>
          </p:nvPr>
        </p:nvSpPr>
        <p:spPr/>
        <p:txBody>
          <a:bodyPr>
            <a:normAutofit/>
          </a:bodyPr>
          <a:lstStyle/>
          <a:p>
            <a:pPr marL="571500" indent="-571500">
              <a:buFont typeface="Arial" panose="020B0604020202020204" pitchFamily="34" charset="0"/>
              <a:buChar char="•"/>
            </a:pPr>
            <a:r>
              <a:rPr lang="en-US" dirty="0"/>
              <a:t>What is Open Education?</a:t>
            </a:r>
          </a:p>
          <a:p>
            <a:pPr marL="571500" indent="-571500">
              <a:buFont typeface="Arial" panose="020B0604020202020204" pitchFamily="34" charset="0"/>
              <a:buChar char="•"/>
            </a:pPr>
            <a:r>
              <a:rPr lang="en-US" dirty="0"/>
              <a:t>What are the principles?</a:t>
            </a:r>
          </a:p>
          <a:p>
            <a:pPr marL="571500" indent="-571500">
              <a:buFont typeface="Arial" panose="020B0604020202020204" pitchFamily="34" charset="0"/>
              <a:buChar char="•"/>
            </a:pPr>
            <a:r>
              <a:rPr lang="en-US" dirty="0"/>
              <a:t>How to engage in Open Education?</a:t>
            </a:r>
          </a:p>
        </p:txBody>
      </p:sp>
      <p:sp>
        <p:nvSpPr>
          <p:cNvPr id="3" name="Title 2">
            <a:extLst>
              <a:ext uri="{FF2B5EF4-FFF2-40B4-BE49-F238E27FC236}">
                <a16:creationId xmlns:a16="http://schemas.microsoft.com/office/drawing/2014/main" id="{99B59FC1-CE3F-49F9-BFF8-1CD837A2E4F4}"/>
              </a:ext>
            </a:extLst>
          </p:cNvPr>
          <p:cNvSpPr>
            <a:spLocks noGrp="1"/>
          </p:cNvSpPr>
          <p:nvPr>
            <p:ph type="title"/>
          </p:nvPr>
        </p:nvSpPr>
        <p:spPr/>
        <p:txBody>
          <a:bodyPr/>
          <a:lstStyle/>
          <a:p>
            <a:r>
              <a:rPr lang="en-US"/>
              <a:t>In Today’s Session</a:t>
            </a:r>
            <a:endParaRPr lang="en-US" dirty="0"/>
          </a:p>
        </p:txBody>
      </p:sp>
      <p:sp>
        <p:nvSpPr>
          <p:cNvPr id="9" name="Footer Placeholder 4">
            <a:extLst>
              <a:ext uri="{FF2B5EF4-FFF2-40B4-BE49-F238E27FC236}">
                <a16:creationId xmlns:a16="http://schemas.microsoft.com/office/drawing/2014/main" id="{68F91A50-E57B-4AB2-BD3C-499B767E906C}"/>
              </a:ext>
            </a:extLst>
          </p:cNvPr>
          <p:cNvSpPr txBox="1">
            <a:spLocks/>
          </p:cNvSpPr>
          <p:nvPr/>
        </p:nvSpPr>
        <p:spPr>
          <a:xfrm>
            <a:off x="338530" y="6356350"/>
            <a:ext cx="4114800" cy="365125"/>
          </a:xfrm>
          <a:prstGeom prst="rect">
            <a:avLst/>
          </a:prstGeom>
        </p:spPr>
        <p:txBody>
          <a:bodyPr/>
          <a:lstStyle>
            <a:defPPr>
              <a:defRPr lang="en-US"/>
            </a:defPPr>
            <a:lvl1pPr marL="0" algn="r" defTabSz="914400" rtl="0" eaLnBrk="1" latinLnBrk="0" hangingPunct="1">
              <a:defRPr sz="12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a:t>KPU Teaching and Learning, CC-BY-SA</a:t>
            </a:r>
            <a:endParaRPr lang="en-US" dirty="0"/>
          </a:p>
        </p:txBody>
      </p:sp>
    </p:spTree>
    <p:extLst>
      <p:ext uri="{BB962C8B-B14F-4D97-AF65-F5344CB8AC3E}">
        <p14:creationId xmlns:p14="http://schemas.microsoft.com/office/powerpoint/2010/main" val="4281728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3D96F0-BCDE-41CB-B3DF-BF5DD4317FFA}"/>
              </a:ext>
            </a:extLst>
          </p:cNvPr>
          <p:cNvSpPr>
            <a:spLocks noGrp="1"/>
          </p:cNvSpPr>
          <p:nvPr>
            <p:ph type="title"/>
          </p:nvPr>
        </p:nvSpPr>
        <p:spPr/>
        <p:txBody>
          <a:bodyPr/>
          <a:lstStyle/>
          <a:p>
            <a:r>
              <a:rPr lang="en-US" dirty="0"/>
              <a:t>Principles of Open Education</a:t>
            </a:r>
          </a:p>
        </p:txBody>
      </p:sp>
      <p:sp>
        <p:nvSpPr>
          <p:cNvPr id="4" name="Content Placeholder 3">
            <a:extLst>
              <a:ext uri="{FF2B5EF4-FFF2-40B4-BE49-F238E27FC236}">
                <a16:creationId xmlns:a16="http://schemas.microsoft.com/office/drawing/2014/main" id="{8BC06399-E5EC-4FEF-9E7D-1F474942F390}"/>
              </a:ext>
            </a:extLst>
          </p:cNvPr>
          <p:cNvSpPr>
            <a:spLocks noGrp="1"/>
          </p:cNvSpPr>
          <p:nvPr>
            <p:ph idx="1"/>
          </p:nvPr>
        </p:nvSpPr>
        <p:spPr>
          <a:xfrm>
            <a:off x="578194" y="2370554"/>
            <a:ext cx="11035611" cy="4144546"/>
          </a:xfrm>
        </p:spPr>
        <p:txBody>
          <a:bodyPr>
            <a:noAutofit/>
          </a:bodyPr>
          <a:lstStyle/>
          <a:p>
            <a:pPr marL="0" indent="0">
              <a:lnSpc>
                <a:spcPct val="100000"/>
              </a:lnSpc>
              <a:buNone/>
            </a:pPr>
            <a:r>
              <a:rPr lang="en-US" sz="4000" dirty="0"/>
              <a:t>Open education in practice attempts to build</a:t>
            </a:r>
            <a:br>
              <a:rPr lang="en-US" sz="4000" dirty="0"/>
            </a:br>
            <a:r>
              <a:rPr lang="en-US" sz="4000" dirty="0"/>
              <a:t>opportunities for learners to:</a:t>
            </a:r>
          </a:p>
          <a:p>
            <a:pPr marL="682625" indent="-392113">
              <a:lnSpc>
                <a:spcPct val="100000"/>
              </a:lnSpc>
              <a:spcBef>
                <a:spcPts val="600"/>
              </a:spcBef>
            </a:pPr>
            <a:r>
              <a:rPr lang="en-US" sz="3600" b="1" dirty="0">
                <a:solidFill>
                  <a:schemeClr val="accent1"/>
                </a:solidFill>
              </a:rPr>
              <a:t>access</a:t>
            </a:r>
            <a:r>
              <a:rPr lang="en-US" sz="3600" dirty="0"/>
              <a:t> education, resources, and scholarship</a:t>
            </a:r>
          </a:p>
          <a:p>
            <a:pPr marL="682625" indent="-392113">
              <a:lnSpc>
                <a:spcPct val="100000"/>
              </a:lnSpc>
              <a:spcBef>
                <a:spcPts val="600"/>
              </a:spcBef>
            </a:pPr>
            <a:r>
              <a:rPr lang="en-US" sz="3600" b="1" dirty="0">
                <a:solidFill>
                  <a:schemeClr val="accent1"/>
                </a:solidFill>
              </a:rPr>
              <a:t>collaborate</a:t>
            </a:r>
            <a:r>
              <a:rPr lang="en-US" sz="3600" dirty="0"/>
              <a:t> with others</a:t>
            </a:r>
          </a:p>
          <a:p>
            <a:pPr marL="682625" indent="-392113">
              <a:lnSpc>
                <a:spcPct val="100000"/>
              </a:lnSpc>
              <a:spcBef>
                <a:spcPts val="600"/>
              </a:spcBef>
            </a:pPr>
            <a:r>
              <a:rPr lang="en-US" sz="3600" b="1" dirty="0">
                <a:solidFill>
                  <a:schemeClr val="accent1"/>
                </a:solidFill>
              </a:rPr>
              <a:t>create</a:t>
            </a:r>
            <a:r>
              <a:rPr lang="en-US" sz="3600" dirty="0"/>
              <a:t> and co-create knowledge openly</a:t>
            </a:r>
          </a:p>
          <a:p>
            <a:pPr marL="682625" indent="-392113">
              <a:lnSpc>
                <a:spcPct val="100000"/>
              </a:lnSpc>
              <a:spcBef>
                <a:spcPts val="600"/>
              </a:spcBef>
            </a:pPr>
            <a:r>
              <a:rPr lang="en-US" sz="3600" b="1" dirty="0">
                <a:solidFill>
                  <a:schemeClr val="accent1"/>
                </a:solidFill>
              </a:rPr>
              <a:t>integrate</a:t>
            </a:r>
            <a:r>
              <a:rPr lang="en-US" sz="3600" dirty="0"/>
              <a:t> learning</a:t>
            </a:r>
          </a:p>
          <a:p>
            <a:pPr marL="290512" indent="0">
              <a:lnSpc>
                <a:spcPct val="100000"/>
              </a:lnSpc>
              <a:spcBef>
                <a:spcPts val="600"/>
              </a:spcBef>
              <a:buNone/>
            </a:pPr>
            <a:r>
              <a:rPr lang="en-US" sz="3600" dirty="0"/>
              <a:t>								- </a:t>
            </a:r>
            <a:r>
              <a:rPr lang="en-US" sz="3600" dirty="0">
                <a:solidFill>
                  <a:schemeClr val="accent2">
                    <a:lumMod val="50000"/>
                  </a:schemeClr>
                </a:solidFill>
                <a:latin typeface="Courgette" panose="02000603070400060004" pitchFamily="2" charset="0"/>
                <a:hlinkClick r:id="rId3">
                  <a:extLst>
                    <a:ext uri="{A12FA001-AC4F-418D-AE19-62706E023703}">
                      <ahyp:hlinkClr xmlns:ahyp="http://schemas.microsoft.com/office/drawing/2018/hyperlinkcolor" val="tx"/>
                    </a:ext>
                  </a:extLst>
                </a:hlinkClick>
              </a:rPr>
              <a:t>Cronin</a:t>
            </a:r>
            <a:r>
              <a:rPr lang="en-US" sz="3200" dirty="0">
                <a:solidFill>
                  <a:schemeClr val="accent2">
                    <a:lumMod val="50000"/>
                  </a:schemeClr>
                </a:solidFill>
                <a:latin typeface="Courgette" panose="02000603070400060004" pitchFamily="2" charset="0"/>
                <a:hlinkClick r:id="rId3">
                  <a:extLst>
                    <a:ext uri="{A12FA001-AC4F-418D-AE19-62706E023703}">
                      <ahyp:hlinkClr xmlns:ahyp="http://schemas.microsoft.com/office/drawing/2018/hyperlinkcolor" val="tx"/>
                    </a:ext>
                  </a:extLst>
                </a:hlinkClick>
              </a:rPr>
              <a:t>, 2019</a:t>
            </a:r>
            <a:r>
              <a:rPr lang="en-US" sz="3200" dirty="0">
                <a:solidFill>
                  <a:schemeClr val="accent2">
                    <a:lumMod val="50000"/>
                  </a:schemeClr>
                </a:solidFill>
                <a:latin typeface="Courgette" panose="02000603070400060004" pitchFamily="2" charset="0"/>
              </a:rPr>
              <a:t> </a:t>
            </a:r>
          </a:p>
        </p:txBody>
      </p:sp>
      <p:sp>
        <p:nvSpPr>
          <p:cNvPr id="2" name="Footer Placeholder 1">
            <a:extLst>
              <a:ext uri="{FF2B5EF4-FFF2-40B4-BE49-F238E27FC236}">
                <a16:creationId xmlns:a16="http://schemas.microsoft.com/office/drawing/2014/main" id="{1DBDDC66-D8CF-46CD-A0C6-65EFB3D56117}"/>
              </a:ext>
            </a:extLst>
          </p:cNvPr>
          <p:cNvSpPr>
            <a:spLocks noGrp="1"/>
          </p:cNvSpPr>
          <p:nvPr>
            <p:ph type="ftr" sz="quarter" idx="11"/>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3303080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3D96F0-BCDE-41CB-B3DF-BF5DD4317FFA}"/>
              </a:ext>
            </a:extLst>
          </p:cNvPr>
          <p:cNvSpPr>
            <a:spLocks noGrp="1"/>
          </p:cNvSpPr>
          <p:nvPr>
            <p:ph type="title"/>
          </p:nvPr>
        </p:nvSpPr>
        <p:spPr/>
        <p:txBody>
          <a:bodyPr/>
          <a:lstStyle/>
          <a:p>
            <a:r>
              <a:rPr lang="en-US"/>
              <a:t>Engaging in Open Education</a:t>
            </a:r>
            <a:endParaRPr lang="en-US" dirty="0"/>
          </a:p>
        </p:txBody>
      </p:sp>
      <p:sp>
        <p:nvSpPr>
          <p:cNvPr id="4" name="Content Placeholder 3">
            <a:extLst>
              <a:ext uri="{FF2B5EF4-FFF2-40B4-BE49-F238E27FC236}">
                <a16:creationId xmlns:a16="http://schemas.microsoft.com/office/drawing/2014/main" id="{8BC06399-E5EC-4FEF-9E7D-1F474942F390}"/>
              </a:ext>
            </a:extLst>
          </p:cNvPr>
          <p:cNvSpPr>
            <a:spLocks noGrp="1"/>
          </p:cNvSpPr>
          <p:nvPr>
            <p:ph idx="1"/>
          </p:nvPr>
        </p:nvSpPr>
        <p:spPr/>
        <p:txBody>
          <a:bodyPr/>
          <a:lstStyle/>
          <a:p>
            <a:pPr marL="0" indent="0">
              <a:buNone/>
            </a:pPr>
            <a:r>
              <a:rPr lang="en-US" dirty="0"/>
              <a:t>Apply the principles of access, collaboration,</a:t>
            </a:r>
            <a:br>
              <a:rPr lang="en-US" dirty="0"/>
            </a:br>
            <a:r>
              <a:rPr lang="en-US" dirty="0"/>
              <a:t>creation, and integration to:</a:t>
            </a:r>
          </a:p>
          <a:p>
            <a:pPr marL="465138" indent="-465138"/>
            <a:r>
              <a:rPr lang="en-US" dirty="0"/>
              <a:t>Teaching Resources</a:t>
            </a:r>
          </a:p>
          <a:p>
            <a:pPr marL="465138" indent="-465138"/>
            <a:r>
              <a:rPr lang="en-US" dirty="0"/>
              <a:t>Teaching Practices</a:t>
            </a:r>
          </a:p>
          <a:p>
            <a:pPr marL="465138" indent="-465138"/>
            <a:r>
              <a:rPr lang="en-US" dirty="0"/>
              <a:t>Scholarship</a:t>
            </a:r>
          </a:p>
        </p:txBody>
      </p:sp>
      <p:sp>
        <p:nvSpPr>
          <p:cNvPr id="2" name="Footer Placeholder 1">
            <a:extLst>
              <a:ext uri="{FF2B5EF4-FFF2-40B4-BE49-F238E27FC236}">
                <a16:creationId xmlns:a16="http://schemas.microsoft.com/office/drawing/2014/main" id="{1DBDDC66-D8CF-46CD-A0C6-65EFB3D56117}"/>
              </a:ext>
            </a:extLst>
          </p:cNvPr>
          <p:cNvSpPr>
            <a:spLocks noGrp="1"/>
          </p:cNvSpPr>
          <p:nvPr>
            <p:ph type="ftr" sz="quarter" idx="11"/>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672718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993DB366-2186-463C-BFA7-2001080B2980}"/>
              </a:ext>
            </a:extLst>
          </p:cNvPr>
          <p:cNvSpPr>
            <a:spLocks noGrp="1"/>
          </p:cNvSpPr>
          <p:nvPr>
            <p:ph type="ftr" sz="quarter" idx="11"/>
          </p:nvPr>
        </p:nvSpPr>
        <p:spPr/>
        <p:txBody>
          <a:bodyPr/>
          <a:lstStyle/>
          <a:p>
            <a:r>
              <a:rPr lang="en-US"/>
              <a:t>KPU Teaching and Learning, CC-BY-SA</a:t>
            </a:r>
            <a:endParaRPr lang="en-US" dirty="0"/>
          </a:p>
        </p:txBody>
      </p:sp>
      <p:sp>
        <p:nvSpPr>
          <p:cNvPr id="7" name="Title 6">
            <a:extLst>
              <a:ext uri="{FF2B5EF4-FFF2-40B4-BE49-F238E27FC236}">
                <a16:creationId xmlns:a16="http://schemas.microsoft.com/office/drawing/2014/main" id="{5ED24761-5389-4648-9834-4675FF0575F2}"/>
              </a:ext>
            </a:extLst>
          </p:cNvPr>
          <p:cNvSpPr>
            <a:spLocks noGrp="1"/>
          </p:cNvSpPr>
          <p:nvPr>
            <p:ph type="title"/>
          </p:nvPr>
        </p:nvSpPr>
        <p:spPr/>
        <p:txBody>
          <a:bodyPr/>
          <a:lstStyle/>
          <a:p>
            <a:r>
              <a:rPr lang="en-US"/>
              <a:t>Thank you!</a:t>
            </a:r>
            <a:endParaRPr lang="en-US" dirty="0"/>
          </a:p>
        </p:txBody>
      </p:sp>
    </p:spTree>
    <p:extLst>
      <p:ext uri="{BB962C8B-B14F-4D97-AF65-F5344CB8AC3E}">
        <p14:creationId xmlns:p14="http://schemas.microsoft.com/office/powerpoint/2010/main" val="2207017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55589494-4DB9-4F15-8E49-1202181C2903}"/>
              </a:ext>
            </a:extLst>
          </p:cNvPr>
          <p:cNvSpPr>
            <a:spLocks noGrp="1"/>
          </p:cNvSpPr>
          <p:nvPr>
            <p:ph type="title"/>
          </p:nvPr>
        </p:nvSpPr>
        <p:spPr/>
        <p:txBody>
          <a:bodyPr/>
          <a:lstStyle/>
          <a:p>
            <a:r>
              <a:rPr lang="en-US" dirty="0"/>
              <a:t>What is Open Education?</a:t>
            </a:r>
          </a:p>
        </p:txBody>
      </p:sp>
    </p:spTree>
    <p:extLst>
      <p:ext uri="{BB962C8B-B14F-4D97-AF65-F5344CB8AC3E}">
        <p14:creationId xmlns:p14="http://schemas.microsoft.com/office/powerpoint/2010/main" val="906278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3D96F0-BCDE-41CB-B3DF-BF5DD4317FFA}"/>
              </a:ext>
            </a:extLst>
          </p:cNvPr>
          <p:cNvSpPr>
            <a:spLocks noGrp="1"/>
          </p:cNvSpPr>
          <p:nvPr>
            <p:ph type="title"/>
          </p:nvPr>
        </p:nvSpPr>
        <p:spPr/>
        <p:txBody>
          <a:bodyPr/>
          <a:lstStyle/>
          <a:p>
            <a:r>
              <a:rPr lang="en-US" dirty="0"/>
              <a:t>What is Open Education?</a:t>
            </a:r>
          </a:p>
        </p:txBody>
      </p:sp>
      <p:sp>
        <p:nvSpPr>
          <p:cNvPr id="4" name="Content Placeholder 3">
            <a:extLst>
              <a:ext uri="{FF2B5EF4-FFF2-40B4-BE49-F238E27FC236}">
                <a16:creationId xmlns:a16="http://schemas.microsoft.com/office/drawing/2014/main" id="{8BC06399-E5EC-4FEF-9E7D-1F474942F390}"/>
              </a:ext>
            </a:extLst>
          </p:cNvPr>
          <p:cNvSpPr>
            <a:spLocks noGrp="1"/>
          </p:cNvSpPr>
          <p:nvPr>
            <p:ph idx="1"/>
          </p:nvPr>
        </p:nvSpPr>
        <p:spPr/>
        <p:txBody>
          <a:bodyPr>
            <a:normAutofit/>
          </a:bodyPr>
          <a:lstStyle/>
          <a:p>
            <a:pPr marL="0" indent="0">
              <a:lnSpc>
                <a:spcPct val="100000"/>
              </a:lnSpc>
              <a:buNone/>
            </a:pPr>
            <a:r>
              <a:rPr lang="en-US" sz="4000" dirty="0"/>
              <a:t>“Education is a </a:t>
            </a:r>
            <a:r>
              <a:rPr lang="en-US" sz="4000" b="1" dirty="0">
                <a:solidFill>
                  <a:schemeClr val="accent1"/>
                </a:solidFill>
              </a:rPr>
              <a:t>fundamental human right</a:t>
            </a:r>
            <a:r>
              <a:rPr lang="en-US" sz="4000" dirty="0"/>
              <a:t>, </a:t>
            </a:r>
            <a:br>
              <a:rPr lang="en-US" sz="4000" dirty="0"/>
            </a:br>
            <a:r>
              <a:rPr lang="en-US" sz="4000" dirty="0"/>
              <a:t>globally recognized as a foundation for peace, human dignity, social inclusion, and environmental</a:t>
            </a:r>
            <a:r>
              <a:rPr lang="en-US" dirty="0"/>
              <a:t> </a:t>
            </a:r>
            <a:r>
              <a:rPr lang="en-US" sz="4000" dirty="0"/>
              <a:t>sustainability.”</a:t>
            </a:r>
            <a:endParaRPr lang="en-US" dirty="0"/>
          </a:p>
          <a:p>
            <a:pPr marL="0" indent="0">
              <a:lnSpc>
                <a:spcPct val="100000"/>
              </a:lnSpc>
              <a:buNone/>
            </a:pPr>
            <a:r>
              <a:rPr lang="en-US" dirty="0"/>
              <a:t>								</a:t>
            </a:r>
            <a:r>
              <a:rPr lang="en-US" sz="3600" dirty="0">
                <a:latin typeface="Courgette" panose="02000603070400060004" pitchFamily="2" charset="0"/>
              </a:rPr>
              <a:t>- </a:t>
            </a:r>
            <a:r>
              <a:rPr lang="en-US" sz="3600" dirty="0">
                <a:solidFill>
                  <a:schemeClr val="accent2">
                    <a:lumMod val="50000"/>
                  </a:schemeClr>
                </a:solidFill>
                <a:latin typeface="Courgette" panose="02000603070400060004" pitchFamily="2" charset="0"/>
                <a:hlinkClick r:id="rId3">
                  <a:extLst>
                    <a:ext uri="{A12FA001-AC4F-418D-AE19-62706E023703}">
                      <ahyp:hlinkClr xmlns:ahyp="http://schemas.microsoft.com/office/drawing/2018/hyperlinkcolor" val="tx"/>
                    </a:ext>
                  </a:extLst>
                </a:hlinkClick>
              </a:rPr>
              <a:t>UNESCO, 2016</a:t>
            </a:r>
            <a:endParaRPr lang="en-US" sz="3200" dirty="0">
              <a:solidFill>
                <a:schemeClr val="tx2"/>
              </a:solidFill>
              <a:latin typeface="Courgette" panose="02000603070400060004" pitchFamily="2" charset="0"/>
            </a:endParaRPr>
          </a:p>
        </p:txBody>
      </p:sp>
      <p:sp>
        <p:nvSpPr>
          <p:cNvPr id="2" name="Footer Placeholder 1">
            <a:extLst>
              <a:ext uri="{FF2B5EF4-FFF2-40B4-BE49-F238E27FC236}">
                <a16:creationId xmlns:a16="http://schemas.microsoft.com/office/drawing/2014/main" id="{1DBDDC66-D8CF-46CD-A0C6-65EFB3D56117}"/>
              </a:ext>
            </a:extLst>
          </p:cNvPr>
          <p:cNvSpPr>
            <a:spLocks noGrp="1"/>
          </p:cNvSpPr>
          <p:nvPr>
            <p:ph type="ftr" sz="quarter" idx="11"/>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3105435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3D96F0-BCDE-41CB-B3DF-BF5DD4317FFA}"/>
              </a:ext>
            </a:extLst>
          </p:cNvPr>
          <p:cNvSpPr>
            <a:spLocks noGrp="1"/>
          </p:cNvSpPr>
          <p:nvPr>
            <p:ph type="title"/>
          </p:nvPr>
        </p:nvSpPr>
        <p:spPr/>
        <p:txBody>
          <a:bodyPr/>
          <a:lstStyle/>
          <a:p>
            <a:r>
              <a:rPr lang="en-US" dirty="0"/>
              <a:t>What is Open Education?</a:t>
            </a:r>
          </a:p>
        </p:txBody>
      </p:sp>
      <p:sp>
        <p:nvSpPr>
          <p:cNvPr id="4" name="Content Placeholder 3">
            <a:extLst>
              <a:ext uri="{FF2B5EF4-FFF2-40B4-BE49-F238E27FC236}">
                <a16:creationId xmlns:a16="http://schemas.microsoft.com/office/drawing/2014/main" id="{8BC06399-E5EC-4FEF-9E7D-1F474942F390}"/>
              </a:ext>
            </a:extLst>
          </p:cNvPr>
          <p:cNvSpPr>
            <a:spLocks noGrp="1"/>
          </p:cNvSpPr>
          <p:nvPr>
            <p:ph idx="1"/>
          </p:nvPr>
        </p:nvSpPr>
        <p:spPr/>
        <p:txBody>
          <a:bodyPr/>
          <a:lstStyle/>
          <a:p>
            <a:pPr marL="0" indent="0">
              <a:buNone/>
            </a:pPr>
            <a:r>
              <a:rPr lang="en-US" dirty="0"/>
              <a:t>Open education seeks to eliminate barriers to education where possible, with the aim of</a:t>
            </a:r>
            <a:br>
              <a:rPr lang="en-US" dirty="0"/>
            </a:br>
            <a:r>
              <a:rPr lang="en-US" dirty="0"/>
              <a:t>improving educational </a:t>
            </a:r>
            <a:r>
              <a:rPr lang="en-US" b="1" dirty="0">
                <a:solidFill>
                  <a:schemeClr val="accent1"/>
                </a:solidFill>
              </a:rPr>
              <a:t>access</a:t>
            </a:r>
            <a:r>
              <a:rPr lang="en-US" dirty="0"/>
              <a:t>, </a:t>
            </a:r>
            <a:r>
              <a:rPr lang="en-US" b="1" dirty="0">
                <a:solidFill>
                  <a:schemeClr val="accent1"/>
                </a:solidFill>
              </a:rPr>
              <a:t>effectiveness</a:t>
            </a:r>
            <a:r>
              <a:rPr lang="en-US" dirty="0"/>
              <a:t>, and </a:t>
            </a:r>
            <a:r>
              <a:rPr lang="en-US" b="1" dirty="0">
                <a:solidFill>
                  <a:schemeClr val="accent1"/>
                </a:solidFill>
              </a:rPr>
              <a:t>equality</a:t>
            </a:r>
            <a:r>
              <a:rPr lang="en-US" dirty="0"/>
              <a:t>.</a:t>
            </a:r>
            <a:endParaRPr lang="en-US" sz="3200" dirty="0"/>
          </a:p>
          <a:p>
            <a:pPr marL="0" indent="0" algn="r">
              <a:lnSpc>
                <a:spcPct val="100000"/>
              </a:lnSpc>
              <a:buNone/>
            </a:pPr>
            <a:endParaRPr lang="en-US" sz="3600" dirty="0">
              <a:solidFill>
                <a:schemeClr val="tx2"/>
              </a:solidFill>
            </a:endParaRPr>
          </a:p>
        </p:txBody>
      </p:sp>
      <p:sp>
        <p:nvSpPr>
          <p:cNvPr id="2" name="Footer Placeholder 1">
            <a:extLst>
              <a:ext uri="{FF2B5EF4-FFF2-40B4-BE49-F238E27FC236}">
                <a16:creationId xmlns:a16="http://schemas.microsoft.com/office/drawing/2014/main" id="{1DBDDC66-D8CF-46CD-A0C6-65EFB3D56117}"/>
              </a:ext>
            </a:extLst>
          </p:cNvPr>
          <p:cNvSpPr>
            <a:spLocks noGrp="1"/>
          </p:cNvSpPr>
          <p:nvPr>
            <p:ph type="ftr" sz="quarter" idx="11"/>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3073208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55589494-4DB9-4F15-8E49-1202181C2903}"/>
              </a:ext>
            </a:extLst>
          </p:cNvPr>
          <p:cNvSpPr>
            <a:spLocks noGrp="1"/>
          </p:cNvSpPr>
          <p:nvPr>
            <p:ph type="title"/>
          </p:nvPr>
        </p:nvSpPr>
        <p:spPr/>
        <p:txBody>
          <a:bodyPr/>
          <a:lstStyle/>
          <a:p>
            <a:r>
              <a:rPr lang="en-US" dirty="0"/>
              <a:t>Principles of Open Education</a:t>
            </a:r>
          </a:p>
        </p:txBody>
      </p:sp>
    </p:spTree>
    <p:extLst>
      <p:ext uri="{BB962C8B-B14F-4D97-AF65-F5344CB8AC3E}">
        <p14:creationId xmlns:p14="http://schemas.microsoft.com/office/powerpoint/2010/main" val="3637084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3D96F0-BCDE-41CB-B3DF-BF5DD4317FFA}"/>
              </a:ext>
            </a:extLst>
          </p:cNvPr>
          <p:cNvSpPr>
            <a:spLocks noGrp="1"/>
          </p:cNvSpPr>
          <p:nvPr>
            <p:ph type="title"/>
          </p:nvPr>
        </p:nvSpPr>
        <p:spPr/>
        <p:txBody>
          <a:bodyPr/>
          <a:lstStyle/>
          <a:p>
            <a:r>
              <a:rPr lang="en-US" dirty="0"/>
              <a:t>Principles of Open Education</a:t>
            </a:r>
          </a:p>
        </p:txBody>
      </p:sp>
      <p:sp>
        <p:nvSpPr>
          <p:cNvPr id="4" name="Content Placeholder 3">
            <a:extLst>
              <a:ext uri="{FF2B5EF4-FFF2-40B4-BE49-F238E27FC236}">
                <a16:creationId xmlns:a16="http://schemas.microsoft.com/office/drawing/2014/main" id="{8BC06399-E5EC-4FEF-9E7D-1F474942F390}"/>
              </a:ext>
            </a:extLst>
          </p:cNvPr>
          <p:cNvSpPr>
            <a:spLocks noGrp="1"/>
          </p:cNvSpPr>
          <p:nvPr>
            <p:ph idx="1"/>
          </p:nvPr>
        </p:nvSpPr>
        <p:spPr>
          <a:xfrm>
            <a:off x="578194" y="2370554"/>
            <a:ext cx="11035611" cy="4144546"/>
          </a:xfrm>
        </p:spPr>
        <p:txBody>
          <a:bodyPr>
            <a:noAutofit/>
          </a:bodyPr>
          <a:lstStyle/>
          <a:p>
            <a:pPr marL="0" indent="0">
              <a:lnSpc>
                <a:spcPct val="100000"/>
              </a:lnSpc>
              <a:buNone/>
            </a:pPr>
            <a:r>
              <a:rPr lang="en-US" sz="4000" dirty="0"/>
              <a:t>Open education in practice attempts to build</a:t>
            </a:r>
            <a:br>
              <a:rPr lang="en-US" sz="4000" dirty="0"/>
            </a:br>
            <a:r>
              <a:rPr lang="en-US" sz="4000" dirty="0"/>
              <a:t>opportunities for learners to:</a:t>
            </a:r>
          </a:p>
          <a:p>
            <a:pPr marL="682625" indent="-392113">
              <a:lnSpc>
                <a:spcPct val="100000"/>
              </a:lnSpc>
              <a:spcBef>
                <a:spcPts val="600"/>
              </a:spcBef>
            </a:pPr>
            <a:r>
              <a:rPr lang="en-US" sz="3600" b="1" dirty="0">
                <a:solidFill>
                  <a:schemeClr val="accent1"/>
                </a:solidFill>
              </a:rPr>
              <a:t>access</a:t>
            </a:r>
            <a:r>
              <a:rPr lang="en-US" sz="3600" dirty="0"/>
              <a:t> education, resources, and scholarship</a:t>
            </a:r>
          </a:p>
          <a:p>
            <a:pPr marL="682625" indent="-392113">
              <a:lnSpc>
                <a:spcPct val="100000"/>
              </a:lnSpc>
              <a:spcBef>
                <a:spcPts val="600"/>
              </a:spcBef>
            </a:pPr>
            <a:r>
              <a:rPr lang="en-US" sz="3600" b="1" dirty="0">
                <a:solidFill>
                  <a:schemeClr val="accent1"/>
                </a:solidFill>
              </a:rPr>
              <a:t>collaborate</a:t>
            </a:r>
            <a:r>
              <a:rPr lang="en-US" sz="3600" dirty="0"/>
              <a:t> with others</a:t>
            </a:r>
          </a:p>
          <a:p>
            <a:pPr marL="682625" indent="-392113">
              <a:lnSpc>
                <a:spcPct val="100000"/>
              </a:lnSpc>
              <a:spcBef>
                <a:spcPts val="600"/>
              </a:spcBef>
            </a:pPr>
            <a:r>
              <a:rPr lang="en-US" sz="3600" b="1" dirty="0">
                <a:solidFill>
                  <a:schemeClr val="accent1"/>
                </a:solidFill>
              </a:rPr>
              <a:t>create</a:t>
            </a:r>
            <a:r>
              <a:rPr lang="en-US" sz="3600" dirty="0"/>
              <a:t> and co-create knowledge openly</a:t>
            </a:r>
          </a:p>
          <a:p>
            <a:pPr marL="682625" indent="-392113">
              <a:lnSpc>
                <a:spcPct val="100000"/>
              </a:lnSpc>
              <a:spcBef>
                <a:spcPts val="600"/>
              </a:spcBef>
            </a:pPr>
            <a:r>
              <a:rPr lang="en-US" sz="3600" b="1" dirty="0">
                <a:solidFill>
                  <a:schemeClr val="accent1"/>
                </a:solidFill>
              </a:rPr>
              <a:t>integrate</a:t>
            </a:r>
            <a:r>
              <a:rPr lang="en-US" sz="3600" dirty="0"/>
              <a:t> learning</a:t>
            </a:r>
          </a:p>
          <a:p>
            <a:pPr marL="290512" indent="0">
              <a:lnSpc>
                <a:spcPct val="100000"/>
              </a:lnSpc>
              <a:spcBef>
                <a:spcPts val="600"/>
              </a:spcBef>
              <a:buNone/>
            </a:pPr>
            <a:r>
              <a:rPr lang="en-US" sz="3600" dirty="0"/>
              <a:t>								- </a:t>
            </a:r>
            <a:r>
              <a:rPr lang="en-US" sz="3600" dirty="0">
                <a:solidFill>
                  <a:schemeClr val="accent2">
                    <a:lumMod val="50000"/>
                  </a:schemeClr>
                </a:solidFill>
                <a:latin typeface="Courgette" panose="02000603070400060004" pitchFamily="2" charset="0"/>
                <a:hlinkClick r:id="rId3">
                  <a:extLst>
                    <a:ext uri="{A12FA001-AC4F-418D-AE19-62706E023703}">
                      <ahyp:hlinkClr xmlns:ahyp="http://schemas.microsoft.com/office/drawing/2018/hyperlinkcolor" val="tx"/>
                    </a:ext>
                  </a:extLst>
                </a:hlinkClick>
              </a:rPr>
              <a:t>Cronin</a:t>
            </a:r>
            <a:r>
              <a:rPr lang="en-US" sz="3200" dirty="0">
                <a:solidFill>
                  <a:schemeClr val="accent2">
                    <a:lumMod val="50000"/>
                  </a:schemeClr>
                </a:solidFill>
                <a:latin typeface="Courgette" panose="02000603070400060004" pitchFamily="2" charset="0"/>
                <a:hlinkClick r:id="rId3">
                  <a:extLst>
                    <a:ext uri="{A12FA001-AC4F-418D-AE19-62706E023703}">
                      <ahyp:hlinkClr xmlns:ahyp="http://schemas.microsoft.com/office/drawing/2018/hyperlinkcolor" val="tx"/>
                    </a:ext>
                  </a:extLst>
                </a:hlinkClick>
              </a:rPr>
              <a:t>, 2019</a:t>
            </a:r>
            <a:r>
              <a:rPr lang="en-US" sz="3200" dirty="0">
                <a:solidFill>
                  <a:schemeClr val="accent2">
                    <a:lumMod val="50000"/>
                  </a:schemeClr>
                </a:solidFill>
                <a:latin typeface="Courgette" panose="02000603070400060004" pitchFamily="2" charset="0"/>
              </a:rPr>
              <a:t> </a:t>
            </a:r>
          </a:p>
        </p:txBody>
      </p:sp>
      <p:sp>
        <p:nvSpPr>
          <p:cNvPr id="2" name="Footer Placeholder 1">
            <a:extLst>
              <a:ext uri="{FF2B5EF4-FFF2-40B4-BE49-F238E27FC236}">
                <a16:creationId xmlns:a16="http://schemas.microsoft.com/office/drawing/2014/main" id="{1DBDDC66-D8CF-46CD-A0C6-65EFB3D56117}"/>
              </a:ext>
            </a:extLst>
          </p:cNvPr>
          <p:cNvSpPr>
            <a:spLocks noGrp="1"/>
          </p:cNvSpPr>
          <p:nvPr>
            <p:ph type="ftr" sz="quarter" idx="11"/>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3172077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55589494-4DB9-4F15-8E49-1202181C2903}"/>
              </a:ext>
            </a:extLst>
          </p:cNvPr>
          <p:cNvSpPr>
            <a:spLocks noGrp="1"/>
          </p:cNvSpPr>
          <p:nvPr>
            <p:ph type="title"/>
          </p:nvPr>
        </p:nvSpPr>
        <p:spPr/>
        <p:txBody>
          <a:bodyPr/>
          <a:lstStyle/>
          <a:p>
            <a:r>
              <a:rPr lang="en-US" dirty="0"/>
              <a:t>Engaging in Open Education</a:t>
            </a:r>
          </a:p>
        </p:txBody>
      </p:sp>
    </p:spTree>
    <p:extLst>
      <p:ext uri="{BB962C8B-B14F-4D97-AF65-F5344CB8AC3E}">
        <p14:creationId xmlns:p14="http://schemas.microsoft.com/office/powerpoint/2010/main" val="1656277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3D96F0-BCDE-41CB-B3DF-BF5DD4317FFA}"/>
              </a:ext>
            </a:extLst>
          </p:cNvPr>
          <p:cNvSpPr>
            <a:spLocks noGrp="1"/>
          </p:cNvSpPr>
          <p:nvPr>
            <p:ph type="title"/>
          </p:nvPr>
        </p:nvSpPr>
        <p:spPr/>
        <p:txBody>
          <a:bodyPr/>
          <a:lstStyle/>
          <a:p>
            <a:r>
              <a:rPr lang="en-US"/>
              <a:t>Engaging in Open Education</a:t>
            </a:r>
            <a:endParaRPr lang="en-US" dirty="0"/>
          </a:p>
        </p:txBody>
      </p:sp>
      <p:sp>
        <p:nvSpPr>
          <p:cNvPr id="4" name="Content Placeholder 3">
            <a:extLst>
              <a:ext uri="{FF2B5EF4-FFF2-40B4-BE49-F238E27FC236}">
                <a16:creationId xmlns:a16="http://schemas.microsoft.com/office/drawing/2014/main" id="{8BC06399-E5EC-4FEF-9E7D-1F474942F390}"/>
              </a:ext>
            </a:extLst>
          </p:cNvPr>
          <p:cNvSpPr>
            <a:spLocks noGrp="1"/>
          </p:cNvSpPr>
          <p:nvPr>
            <p:ph idx="1"/>
          </p:nvPr>
        </p:nvSpPr>
        <p:spPr/>
        <p:txBody>
          <a:bodyPr/>
          <a:lstStyle/>
          <a:p>
            <a:pPr marL="0" indent="0">
              <a:buNone/>
            </a:pPr>
            <a:r>
              <a:rPr lang="en-US" dirty="0"/>
              <a:t>Apply the principles of access, collaboration,</a:t>
            </a:r>
            <a:br>
              <a:rPr lang="en-US" dirty="0"/>
            </a:br>
            <a:r>
              <a:rPr lang="en-US" dirty="0"/>
              <a:t>creation, and integration to:</a:t>
            </a:r>
          </a:p>
          <a:p>
            <a:pPr marL="465138" indent="-465138"/>
            <a:r>
              <a:rPr lang="en-US" dirty="0"/>
              <a:t>Teaching Resources</a:t>
            </a:r>
          </a:p>
          <a:p>
            <a:pPr marL="465138" indent="-465138"/>
            <a:r>
              <a:rPr lang="en-US" dirty="0"/>
              <a:t>Teaching Practices</a:t>
            </a:r>
          </a:p>
          <a:p>
            <a:pPr marL="465138" indent="-465138"/>
            <a:r>
              <a:rPr lang="en-US" dirty="0"/>
              <a:t>Scholarship</a:t>
            </a:r>
          </a:p>
        </p:txBody>
      </p:sp>
      <p:sp>
        <p:nvSpPr>
          <p:cNvPr id="2" name="Footer Placeholder 1">
            <a:extLst>
              <a:ext uri="{FF2B5EF4-FFF2-40B4-BE49-F238E27FC236}">
                <a16:creationId xmlns:a16="http://schemas.microsoft.com/office/drawing/2014/main" id="{1DBDDC66-D8CF-46CD-A0C6-65EFB3D56117}"/>
              </a:ext>
            </a:extLst>
          </p:cNvPr>
          <p:cNvSpPr>
            <a:spLocks noGrp="1"/>
          </p:cNvSpPr>
          <p:nvPr>
            <p:ph type="ftr" sz="quarter" idx="11"/>
          </p:nvPr>
        </p:nvSpPr>
        <p:spPr/>
        <p:txBody>
          <a:bodyPr/>
          <a:lstStyle/>
          <a:p>
            <a:r>
              <a:rPr lang="en-US"/>
              <a:t>KPU Teaching and Learning, CC-BY-SA</a:t>
            </a:r>
            <a:endParaRPr lang="en-US" dirty="0"/>
          </a:p>
        </p:txBody>
      </p:sp>
    </p:spTree>
    <p:extLst>
      <p:ext uri="{BB962C8B-B14F-4D97-AF65-F5344CB8AC3E}">
        <p14:creationId xmlns:p14="http://schemas.microsoft.com/office/powerpoint/2010/main" val="3519949560"/>
      </p:ext>
    </p:extLst>
  </p:cSld>
  <p:clrMapOvr>
    <a:masterClrMapping/>
  </p:clrMapOvr>
</p:sld>
</file>

<file path=ppt/theme/theme1.xml><?xml version="1.0" encoding="utf-8"?>
<a:theme xmlns:a="http://schemas.openxmlformats.org/drawingml/2006/main" name="Open Wordpress">
  <a:themeElements>
    <a:clrScheme name="Open Wordpress">
      <a:dk1>
        <a:srgbClr val="030113"/>
      </a:dk1>
      <a:lt1>
        <a:sysClr val="window" lastClr="FFFFFF"/>
      </a:lt1>
      <a:dk2>
        <a:srgbClr val="14132F"/>
      </a:dk2>
      <a:lt2>
        <a:srgbClr val="F6F4F5"/>
      </a:lt2>
      <a:accent1>
        <a:srgbClr val="14132F"/>
      </a:accent1>
      <a:accent2>
        <a:srgbClr val="C4E7EE"/>
      </a:accent2>
      <a:accent3>
        <a:srgbClr val="06444D"/>
      </a:accent3>
      <a:accent4>
        <a:srgbClr val="002060"/>
      </a:accent4>
      <a:accent5>
        <a:srgbClr val="3094A8"/>
      </a:accent5>
      <a:accent6>
        <a:srgbClr val="38D8EF"/>
      </a:accent6>
      <a:hlink>
        <a:srgbClr val="3094A8"/>
      </a:hlink>
      <a:folHlink>
        <a:srgbClr val="9EB5BF"/>
      </a:folHlink>
    </a:clrScheme>
    <a:fontScheme name="Open Wordpress">
      <a:majorFont>
        <a:latin typeface="Livvic"/>
        <a:ea typeface=""/>
        <a:cs typeface=""/>
      </a:majorFont>
      <a:minorFont>
        <a:latin typeface="Open San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Open Wordpress" id="{31DADA6C-AB95-4657-9ED7-ACB0C942E368}" vid="{519D01A6-7294-4239-9AED-7F272DFCC2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0A5ABB2A0FD04AB41F116145B702BB" ma:contentTypeVersion="17" ma:contentTypeDescription="Create a new document." ma:contentTypeScope="" ma:versionID="96dccc0c98a298d1be88a05c3babcf0e">
  <xsd:schema xmlns:xsd="http://www.w3.org/2001/XMLSchema" xmlns:xs="http://www.w3.org/2001/XMLSchema" xmlns:p="http://schemas.microsoft.com/office/2006/metadata/properties" xmlns:ns2="fa87d623-ea5c-4022-899d-a23dfb3f65f9" xmlns:ns3="c96ca14f-e1db-4e99-8255-9ce3eddb8290" targetNamespace="http://schemas.microsoft.com/office/2006/metadata/properties" ma:root="true" ma:fieldsID="750d960edb87b7296759de0da7f64140" ns2:_="" ns3:_="">
    <xsd:import namespace="fa87d623-ea5c-4022-899d-a23dfb3f65f9"/>
    <xsd:import namespace="c96ca14f-e1db-4e99-8255-9ce3eddb829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87d623-ea5c-4022-899d-a23dfb3f65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84490c8-a7f7-4a7d-97ea-bc072543f73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6ca14f-e1db-4e99-8255-9ce3eddb829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4de8b74-a3ba-49f3-87c1-1a952d853aef}" ma:internalName="TaxCatchAll" ma:showField="CatchAllData" ma:web="c96ca14f-e1db-4e99-8255-9ce3eddb82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fa87d623-ea5c-4022-899d-a23dfb3f65f9" xsi:nil="true"/>
    <lcf76f155ced4ddcb4097134ff3c332f xmlns="fa87d623-ea5c-4022-899d-a23dfb3f65f9">
      <Terms xmlns="http://schemas.microsoft.com/office/infopath/2007/PartnerControls"/>
    </lcf76f155ced4ddcb4097134ff3c332f>
    <TaxCatchAll xmlns="c96ca14f-e1db-4e99-8255-9ce3eddb8290" xsi:nil="true"/>
  </documentManagement>
</p:properties>
</file>

<file path=customXml/itemProps1.xml><?xml version="1.0" encoding="utf-8"?>
<ds:datastoreItem xmlns:ds="http://schemas.openxmlformats.org/officeDocument/2006/customXml" ds:itemID="{A80A5AF1-8C57-4290-936E-5FD27C957251}">
  <ds:schemaRefs>
    <ds:schemaRef ds:uri="http://schemas.microsoft.com/sharepoint/v3/contenttype/forms"/>
  </ds:schemaRefs>
</ds:datastoreItem>
</file>

<file path=customXml/itemProps2.xml><?xml version="1.0" encoding="utf-8"?>
<ds:datastoreItem xmlns:ds="http://schemas.openxmlformats.org/officeDocument/2006/customXml" ds:itemID="{6FD3E873-6AAF-41DD-8622-8DC4FE5EBD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87d623-ea5c-4022-899d-a23dfb3f65f9"/>
    <ds:schemaRef ds:uri="c96ca14f-e1db-4e99-8255-9ce3eddb82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7F4215-C6BB-44A3-9A5E-9446E6835900}">
  <ds:schemaRefs>
    <ds:schemaRef ds:uri="http://schemas.openxmlformats.org/package/2006/metadata/core-properties"/>
    <ds:schemaRef ds:uri="fa87d623-ea5c-4022-899d-a23dfb3f65f9"/>
    <ds:schemaRef ds:uri="http://purl.org/dc/terms/"/>
    <ds:schemaRef ds:uri="c96ca14f-e1db-4e99-8255-9ce3eddb8290"/>
    <ds:schemaRef ds:uri="http://schemas.microsoft.com/office/2006/metadata/properties"/>
    <ds:schemaRef ds:uri="http://schemas.microsoft.com/office/2006/documentManagement/types"/>
    <ds:schemaRef ds:uri="http://schemas.microsoft.com/office/infopath/2007/PartnerControls"/>
    <ds:schemaRef ds:uri="http://www.w3.org/XML/1998/namespace"/>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Open Wordpress</Template>
  <TotalTime>0</TotalTime>
  <Words>2324</Words>
  <Application>Microsoft Office PowerPoint</Application>
  <PresentationFormat>Widescreen</PresentationFormat>
  <Paragraphs>207</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Courgette</vt:lpstr>
      <vt:lpstr>Livvic</vt:lpstr>
      <vt:lpstr>Open Sans</vt:lpstr>
      <vt:lpstr>Open Wordpress</vt:lpstr>
      <vt:lpstr>What is Open?</vt:lpstr>
      <vt:lpstr>In Today’s Session</vt:lpstr>
      <vt:lpstr>What is Open Education?</vt:lpstr>
      <vt:lpstr>What is Open Education?</vt:lpstr>
      <vt:lpstr>What is Open Education?</vt:lpstr>
      <vt:lpstr>Principles of Open Education</vt:lpstr>
      <vt:lpstr>Principles of Open Education</vt:lpstr>
      <vt:lpstr>Engaging in Open Education</vt:lpstr>
      <vt:lpstr>Engaging in Open Education</vt:lpstr>
      <vt:lpstr>Resources &gt; OERs</vt:lpstr>
      <vt:lpstr>Resources &gt; OERs</vt:lpstr>
      <vt:lpstr>Resources &gt; OERs</vt:lpstr>
      <vt:lpstr>Practices &gt; Open Pedagogy</vt:lpstr>
      <vt:lpstr>Practices &gt; Open Pedagogy</vt:lpstr>
      <vt:lpstr>Practices &gt; Open Pedagogy</vt:lpstr>
      <vt:lpstr>Practices &gt; Open Pedagogy</vt:lpstr>
      <vt:lpstr>Practices &gt; Scholarship</vt:lpstr>
      <vt:lpstr>Recap</vt:lpstr>
      <vt:lpstr>What is Open Education?</vt:lpstr>
      <vt:lpstr>Principles of Open Education</vt:lpstr>
      <vt:lpstr>Engaging in Open Education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2023-07-11T15:41:22Z</dcterms:created>
  <dcterms:modified xsi:type="dcterms:W3CDTF">2023-09-22T22:04:31Z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0x0101009CBB1E032561D640BD0053C31BE3EA91</vt:lpwstr>
  </property>
  <property fmtid="{D5CDD505-2E9C-101B-9397-08002B2CF9AE}" pid="3" name="MediaServiceImageTags">
    <vt:lpwstr/>
  </property>
</Properties>
</file>